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1C90EDCF.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62_B965994D.xml" ContentType="application/vnd.ms-powerpoint.comments+xml"/>
  <Override PartName="/ppt/notesSlides/notesSlide7.xml" ContentType="application/vnd.openxmlformats-officedocument.presentationml.notesSlide+xml"/>
  <Override PartName="/ppt/comments/modernComment_163_D343B5E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5"/>
    <p:sldMasterId id="2147483648" r:id="rId6"/>
  </p:sldMasterIdLst>
  <p:notesMasterIdLst>
    <p:notesMasterId r:id="rId15"/>
  </p:notesMasterIdLst>
  <p:sldIdLst>
    <p:sldId id="256" r:id="rId7"/>
    <p:sldId id="337" r:id="rId8"/>
    <p:sldId id="353" r:id="rId9"/>
    <p:sldId id="308" r:id="rId10"/>
    <p:sldId id="311" r:id="rId11"/>
    <p:sldId id="354" r:id="rId12"/>
    <p:sldId id="356" r:id="rId13"/>
    <p:sldId id="35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FA1DA0-213D-F299-9EB1-65EA456E7456}" name="Kevin Layne" initials="KL" userId="S::JJ07314@tn.gov::7aded59d-af91-4b39-b3dc-4afeacd8a8d9" providerId="AD"/>
  <p188:author id="{7B0C02AD-77A6-C469-A69F-B0039EEFEE2C}" name="Kevin Layne" initials="KL" userId="S::jj07314@tn.gov::7aded59d-af91-4b39-b3dc-4afeacd8a8d9" providerId="AD"/>
  <p188:author id="{6902C2C4-4BCA-F7D4-2706-0CC73054CAC2}" name="Rachael Bergmann" initials="RB" userId="S::jj10292@tn.gov::e5cdc41d-4b80-40a3-9d6a-372a02a08141" providerId="AD"/>
  <p188:author id="{6199DDE1-4998-5F10-D51B-3EA9D7AF1F49}" name="Andrea Noel" initials="AN" userId="S::jj09260@tn.gov::f8c934f8-8a2b-464b-8fd9-717fe1ad7f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0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comments/modernComment_100_1C90EDCF.xml><?xml version="1.0" encoding="utf-8"?>
<p188:cmLst xmlns:a="http://schemas.openxmlformats.org/drawingml/2006/main" xmlns:r="http://schemas.openxmlformats.org/officeDocument/2006/relationships" xmlns:p188="http://schemas.microsoft.com/office/powerpoint/2018/8/main">
  <p188:cm id="{4DE60675-65CD-4EB9-8DC6-1179AB73370A}" authorId="{7B0C02AD-77A6-C469-A69F-B0039EEFEE2C}" status="resolved" created="2022-04-22T18:18:58.151" complete="100000">
    <pc:sldMkLst xmlns:pc="http://schemas.microsoft.com/office/powerpoint/2013/main/command">
      <pc:docMk/>
      <pc:sldMk cId="479260111" sldId="256"/>
    </pc:sldMkLst>
    <p188:txBody>
      <a:bodyPr/>
      <a:lstStyle/>
      <a:p>
        <a:r>
          <a:rPr lang="en-US"/>
          <a:t>I copied this format from Reg 1, as I couldnt find ours. </a:t>
        </a:r>
      </a:p>
    </p188:txBody>
  </p188:cm>
</p188:cmLst>
</file>

<file path=ppt/comments/modernComment_162_B965994D.xml><?xml version="1.0" encoding="utf-8"?>
<p188:cmLst xmlns:a="http://schemas.openxmlformats.org/drawingml/2006/main" xmlns:r="http://schemas.openxmlformats.org/officeDocument/2006/relationships" xmlns:p188="http://schemas.microsoft.com/office/powerpoint/2018/8/main">
  <p188:cm id="{1E35ECA7-55FF-4A68-BED4-CAABFEBDA20E}" authorId="{7B0C02AD-77A6-C469-A69F-B0039EEFEE2C}" status="resolved" created="2022-04-22T18:17:20.275" complete="100000">
    <pc:sldMkLst xmlns:pc="http://schemas.microsoft.com/office/powerpoint/2013/main/command">
      <pc:docMk/>
      <pc:sldMk cId="3438328615" sldId="338"/>
    </pc:sldMkLst>
    <p188:txBody>
      <a:bodyPr/>
      <a:lstStyle/>
      <a:p>
        <a:r>
          <a:rPr lang="en-US"/>
          <a:t>This has a animation to it and do not know how to turn it off</a:t>
        </a:r>
      </a:p>
    </p188:txBody>
  </p188:cm>
  <p188:cm id="{474BF5EF-FB1F-4116-807C-CB7B40C5DE9E}" authorId="{6199DDE1-4998-5F10-D51B-3EA9D7AF1F49}" status="resolved" created="2022-04-22T19:57:59.186" complete="100000">
    <pc:sldMkLst xmlns:pc="http://schemas.microsoft.com/office/powerpoint/2013/main/command">
      <pc:docMk/>
      <pc:sldMk cId="3438328615" sldId="338"/>
    </pc:sldMkLst>
    <p188:txBody>
      <a:bodyPr/>
      <a:lstStyle/>
      <a:p>
        <a:r>
          <a:rPr lang="en-US"/>
          <a:t>i would put these on two separate pages.</a:t>
        </a:r>
      </a:p>
    </p188:txBody>
  </p188:cm>
  <p188:cm id="{52089EA0-B33B-4CDC-A73B-3185B5E690A7}" authorId="{26FA1DA0-213D-F299-9EB1-65EA456E7456}" status="resolved" created="2022-04-26T16:14:51.946" complete="100000">
    <pc:sldMkLst xmlns:pc="http://schemas.microsoft.com/office/powerpoint/2013/main/command">
      <pc:docMk/>
      <pc:sldMk cId="3438328615" sldId="338"/>
    </pc:sldMkLst>
    <p188:txBody>
      <a:bodyPr/>
      <a:lstStyle/>
      <a:p>
        <a:r>
          <a:rPr lang="en-US"/>
          <a:t>Same animation problem that I cant seem to turn off.. Rachael do you know how to get it off. Andrea I also split this in to two slides like you suggested
</a:t>
        </a:r>
      </a:p>
    </p188:txBody>
  </p188:cm>
</p188:cmLst>
</file>

<file path=ppt/comments/modernComment_163_D343B5EC.xml><?xml version="1.0" encoding="utf-8"?>
<p188:cmLst xmlns:a="http://schemas.openxmlformats.org/drawingml/2006/main" xmlns:r="http://schemas.openxmlformats.org/officeDocument/2006/relationships" xmlns:p188="http://schemas.microsoft.com/office/powerpoint/2018/8/main">
  <p188:cm id="{2A9B159C-5C2C-400F-B8B0-BC623647B1BD}" authorId="{7B0C02AD-77A6-C469-A69F-B0039EEFEE2C}" status="resolved" created="2022-04-22T18:18:15.604" complete="100000">
    <pc:sldMkLst xmlns:pc="http://schemas.microsoft.com/office/powerpoint/2013/main/command">
      <pc:docMk/>
      <pc:sldMk cId="3825033273" sldId="350"/>
    </pc:sldMkLst>
    <p188:replyLst>
      <p188:reply id="{EA6B3040-DB08-4D0A-A107-6AD9E1F46E99}" authorId="{6902C2C4-4BCA-F7D4-2706-0CC73054CAC2}" created="2022-04-25T14:51:44.963">
        <p188:txBody>
          <a:bodyPr/>
          <a:lstStyle/>
          <a:p>
            <a:r>
              <a:rPr lang="en-US"/>
              <a:t>added from an old presentation [@Kevin Layne] [@Andrea Noel] </a:t>
            </a:r>
          </a:p>
        </p188:txBody>
      </p188:reply>
    </p188:replyLst>
    <p188:txBody>
      <a:bodyPr/>
      <a:lstStyle/>
      <a:p>
        <a:r>
          <a:rPr lang="en-US"/>
          <a:t>I assume we would put our titles here and contact information, I didnt know if you all had a format you'd like to use for it</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A1E32-CE23-4E9D-BDA7-900D576F03BE}"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US"/>
        </a:p>
      </dgm:t>
    </dgm:pt>
    <dgm:pt modelId="{735255D1-BFCC-4A59-9482-2F6D31BD7751}">
      <dgm:prSet phldrT="[Text]" custT="1"/>
      <dgm:spPr>
        <a:solidFill>
          <a:srgbClr val="7030A0"/>
        </a:solidFill>
      </dgm:spPr>
      <dgm:t>
        <a:bodyPr/>
        <a:lstStyle/>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Maximize Safety and Security</a:t>
          </a:r>
        </a:p>
      </dgm:t>
    </dgm:pt>
    <dgm:pt modelId="{414D59C3-2778-47C6-B829-5CE6E6460E6D}" type="parTrans" cxnId="{2BB03A91-08E6-4250-A635-909EA6D0772C}">
      <dgm:prSet/>
      <dgm:spPr/>
      <dgm:t>
        <a:bodyPr/>
        <a:lstStyle/>
        <a:p>
          <a:endParaRPr lang="en-US"/>
        </a:p>
      </dgm:t>
    </dgm:pt>
    <dgm:pt modelId="{0DE2F23B-05E8-4E1D-8FE5-8ACE2E2B95D3}" type="sibTrans" cxnId="{2BB03A91-08E6-4250-A635-909EA6D0772C}">
      <dgm:prSet/>
      <dgm:spPr/>
      <dgm:t>
        <a:bodyPr/>
        <a:lstStyle/>
        <a:p>
          <a:endParaRPr lang="en-US"/>
        </a:p>
      </dgm:t>
    </dgm:pt>
    <dgm:pt modelId="{E81C7109-4206-4C8C-BFF4-598AF17AC448}">
      <dgm:prSet phldrT="[Text]" custT="1"/>
      <dgm:spPr>
        <a:solidFill>
          <a:schemeClr val="accent5">
            <a:lumMod val="60000"/>
            <a:lumOff val="40000"/>
          </a:schemeClr>
        </a:solidFill>
      </dgm:spPr>
      <dgm:t>
        <a:bodyPr/>
        <a:lstStyle/>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Preserve &amp; Manage Existing Transportation System</a:t>
          </a:r>
        </a:p>
      </dgm:t>
    </dgm:pt>
    <dgm:pt modelId="{7B1CE6B6-C2E7-428B-8351-32AEE4E57F07}" type="parTrans" cxnId="{913E540C-C282-4C03-89DD-995C2FDEE9AE}">
      <dgm:prSet/>
      <dgm:spPr/>
      <dgm:t>
        <a:bodyPr/>
        <a:lstStyle/>
        <a:p>
          <a:endParaRPr lang="en-US"/>
        </a:p>
      </dgm:t>
    </dgm:pt>
    <dgm:pt modelId="{163216CB-3C71-492D-A9BA-D00FF2930BED}" type="sibTrans" cxnId="{913E540C-C282-4C03-89DD-995C2FDEE9AE}">
      <dgm:prSet/>
      <dgm:spPr/>
      <dgm:t>
        <a:bodyPr/>
        <a:lstStyle/>
        <a:p>
          <a:endParaRPr lang="en-US"/>
        </a:p>
      </dgm:t>
    </dgm:pt>
    <dgm:pt modelId="{DD8BDA63-14DB-42E6-85D6-91D4344C0EA4}">
      <dgm:prSet phldrT="[Text]" custT="1"/>
      <dgm:spPr>
        <a:solidFill>
          <a:srgbClr val="00B050"/>
        </a:solidFill>
      </dgm:spPr>
      <dgm:t>
        <a:bodyPr/>
        <a:lstStyle/>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Support the State’s Economy</a:t>
          </a:r>
        </a:p>
      </dgm:t>
    </dgm:pt>
    <dgm:pt modelId="{3DA5BC86-602C-416D-BCB9-78BF17DE416C}" type="parTrans" cxnId="{614639A2-0973-48F2-9E52-04E5347C7B68}">
      <dgm:prSet/>
      <dgm:spPr/>
      <dgm:t>
        <a:bodyPr/>
        <a:lstStyle/>
        <a:p>
          <a:endParaRPr lang="en-US"/>
        </a:p>
      </dgm:t>
    </dgm:pt>
    <dgm:pt modelId="{B96D00BD-ECAD-4B92-8800-4DFEE7F52BF2}" type="sibTrans" cxnId="{614639A2-0973-48F2-9E52-04E5347C7B68}">
      <dgm:prSet/>
      <dgm:spPr/>
      <dgm:t>
        <a:bodyPr/>
        <a:lstStyle/>
        <a:p>
          <a:endParaRPr lang="en-US"/>
        </a:p>
      </dgm:t>
    </dgm:pt>
    <dgm:pt modelId="{E0082160-BD37-4E8C-9C51-61FD02AFB63E}">
      <dgm:prSet phldrT="[Text]" custT="1"/>
      <dgm:spPr>
        <a:solidFill>
          <a:srgbClr val="002060"/>
        </a:solidFill>
      </dgm:spPr>
      <dgm:t>
        <a:bodyPr/>
        <a:lstStyle/>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Build Partnerships for Livable Communities</a:t>
          </a:r>
        </a:p>
      </dgm:t>
    </dgm:pt>
    <dgm:pt modelId="{016A7530-3412-459A-90C1-9A2938C235EA}" type="parTrans" cxnId="{283A1826-2357-40C1-A50E-D9E26133D3F6}">
      <dgm:prSet/>
      <dgm:spPr/>
      <dgm:t>
        <a:bodyPr/>
        <a:lstStyle/>
        <a:p>
          <a:endParaRPr lang="en-US"/>
        </a:p>
      </dgm:t>
    </dgm:pt>
    <dgm:pt modelId="{8879DB02-8715-4F0A-B438-439DD02BF8A1}" type="sibTrans" cxnId="{283A1826-2357-40C1-A50E-D9E26133D3F6}">
      <dgm:prSet/>
      <dgm:spPr/>
      <dgm:t>
        <a:bodyPr/>
        <a:lstStyle/>
        <a:p>
          <a:endParaRPr lang="en-US"/>
        </a:p>
      </dgm:t>
    </dgm:pt>
    <dgm:pt modelId="{D477A155-0F83-48BC-BFAD-57613DCA3D80}">
      <dgm:prSet phldrT="[Text]" custT="1"/>
      <dgm:spPr>
        <a:solidFill>
          <a:srgbClr val="E73B37"/>
        </a:solidFill>
      </dgm:spPr>
      <dgm:t>
        <a:bodyPr/>
        <a:lstStyle/>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Move a Growing, Diverse, Active Population</a:t>
          </a:r>
        </a:p>
      </dgm:t>
    </dgm:pt>
    <dgm:pt modelId="{B996A064-2C3A-4A5A-A109-42D7D9AFB46C}" type="parTrans" cxnId="{505EE5E2-32CF-483D-9F76-05F3A0C3DB21}">
      <dgm:prSet/>
      <dgm:spPr/>
      <dgm:t>
        <a:bodyPr/>
        <a:lstStyle/>
        <a:p>
          <a:endParaRPr lang="en-US"/>
        </a:p>
      </dgm:t>
    </dgm:pt>
    <dgm:pt modelId="{98F38782-32A6-4A13-A6E9-99AF380F3870}" type="sibTrans" cxnId="{505EE5E2-32CF-483D-9F76-05F3A0C3DB21}">
      <dgm:prSet/>
      <dgm:spPr/>
      <dgm:t>
        <a:bodyPr/>
        <a:lstStyle/>
        <a:p>
          <a:endParaRPr lang="en-US"/>
        </a:p>
      </dgm:t>
    </dgm:pt>
    <dgm:pt modelId="{BE2881CF-72BF-4D1E-ADC4-82A38B62C489}">
      <dgm:prSet phldrT="[Text]" custT="1"/>
      <dgm:spPr>
        <a:solidFill>
          <a:schemeClr val="accent2"/>
        </a:solidFill>
      </dgm:spPr>
      <dgm:t>
        <a:bodyPr/>
        <a:lstStyle/>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Promote Stewardship of the Environment</a:t>
          </a:r>
        </a:p>
      </dgm:t>
    </dgm:pt>
    <dgm:pt modelId="{5E0DB604-4A99-412B-AED9-F39318713270}" type="parTrans" cxnId="{F30E98EB-639C-4E78-892C-8F23C9EA8A0E}">
      <dgm:prSet/>
      <dgm:spPr/>
      <dgm:t>
        <a:bodyPr/>
        <a:lstStyle/>
        <a:p>
          <a:endParaRPr lang="en-US"/>
        </a:p>
      </dgm:t>
    </dgm:pt>
    <dgm:pt modelId="{ECE064D3-1499-4E4D-AA48-8C0E728BEDE7}" type="sibTrans" cxnId="{F30E98EB-639C-4E78-892C-8F23C9EA8A0E}">
      <dgm:prSet/>
      <dgm:spPr/>
      <dgm:t>
        <a:bodyPr/>
        <a:lstStyle/>
        <a:p>
          <a:endParaRPr lang="en-US"/>
        </a:p>
      </dgm:t>
    </dgm:pt>
    <dgm:pt modelId="{F82C69F7-11F5-4E61-BD91-3BE9882CCA96}" type="pres">
      <dgm:prSet presAssocID="{9DEA1E32-CE23-4E9D-BDA7-900D576F03BE}" presName="Name0" presStyleCnt="0">
        <dgm:presLayoutVars>
          <dgm:dir/>
          <dgm:resizeHandles val="exact"/>
        </dgm:presLayoutVars>
      </dgm:prSet>
      <dgm:spPr/>
    </dgm:pt>
    <dgm:pt modelId="{3B2CDED3-DAB5-44FF-BA26-CCB4F33710A6}" type="pres">
      <dgm:prSet presAssocID="{735255D1-BFCC-4A59-9482-2F6D31BD7751}" presName="composite" presStyleCnt="0"/>
      <dgm:spPr/>
    </dgm:pt>
    <dgm:pt modelId="{2B1747B2-6E48-408F-B7C5-E3694AD14AC9}" type="pres">
      <dgm:prSet presAssocID="{735255D1-BFCC-4A59-9482-2F6D31BD7751}" presName="rect1" presStyleLbl="trAlignAcc1" presStyleIdx="0" presStyleCnt="6">
        <dgm:presLayoutVars>
          <dgm:bulletEnabled val="1"/>
        </dgm:presLayoutVars>
      </dgm:prSet>
      <dgm:spPr/>
    </dgm:pt>
    <dgm:pt modelId="{6D3A17DC-7B03-4210-82F4-3789C3C3D045}" type="pres">
      <dgm:prSet presAssocID="{735255D1-BFCC-4A59-9482-2F6D31BD7751}" presName="rect2" presStyleLbl="fgImgPlace1" presStyleIdx="0" presStyleCnt="6"/>
      <dgm:spPr>
        <a:blipFill rotWithShape="1">
          <a:blip xmlns:r="http://schemas.openxmlformats.org/officeDocument/2006/relationships" r:embed="rId1"/>
          <a:srcRect/>
          <a:stretch>
            <a:fillRect l="-22000" r="-22000"/>
          </a:stretch>
        </a:blipFill>
      </dgm:spPr>
    </dgm:pt>
    <dgm:pt modelId="{3833257E-F96D-4B40-ABB9-B8DF1B86AC04}" type="pres">
      <dgm:prSet presAssocID="{0DE2F23B-05E8-4E1D-8FE5-8ACE2E2B95D3}" presName="sibTrans" presStyleCnt="0"/>
      <dgm:spPr/>
    </dgm:pt>
    <dgm:pt modelId="{C6D0C3FE-8925-4733-9346-77DBD5CF5D58}" type="pres">
      <dgm:prSet presAssocID="{E81C7109-4206-4C8C-BFF4-598AF17AC448}" presName="composite" presStyleCnt="0"/>
      <dgm:spPr/>
    </dgm:pt>
    <dgm:pt modelId="{4613A73B-E55E-4945-AD9B-E9437B8C6391}" type="pres">
      <dgm:prSet presAssocID="{E81C7109-4206-4C8C-BFF4-598AF17AC448}" presName="rect1" presStyleLbl="trAlignAcc1" presStyleIdx="1" presStyleCnt="6">
        <dgm:presLayoutVars>
          <dgm:bulletEnabled val="1"/>
        </dgm:presLayoutVars>
      </dgm:prSet>
      <dgm:spPr/>
    </dgm:pt>
    <dgm:pt modelId="{705F8E64-51AA-4AB8-B317-40EAF9CFC0AC}" type="pres">
      <dgm:prSet presAssocID="{E81C7109-4206-4C8C-BFF4-598AF17AC448}" presName="rect2" presStyleLbl="fgImgPlace1" presStyleIdx="1" presStyleCnt="6"/>
      <dgm:spPr>
        <a:blipFill rotWithShape="1">
          <a:blip xmlns:r="http://schemas.openxmlformats.org/officeDocument/2006/relationships" r:embed="rId2"/>
          <a:srcRect/>
          <a:stretch>
            <a:fillRect l="-11000" r="-11000"/>
          </a:stretch>
        </a:blipFill>
      </dgm:spPr>
    </dgm:pt>
    <dgm:pt modelId="{E48075D6-68FF-4D08-8BC2-61E5420FB331}" type="pres">
      <dgm:prSet presAssocID="{163216CB-3C71-492D-A9BA-D00FF2930BED}" presName="sibTrans" presStyleCnt="0"/>
      <dgm:spPr/>
    </dgm:pt>
    <dgm:pt modelId="{76B71FBD-EBFA-467D-9B22-05B1C7C44DBB}" type="pres">
      <dgm:prSet presAssocID="{DD8BDA63-14DB-42E6-85D6-91D4344C0EA4}" presName="composite" presStyleCnt="0"/>
      <dgm:spPr/>
    </dgm:pt>
    <dgm:pt modelId="{346A9FDC-5EA6-40AB-AC64-5104B6899558}" type="pres">
      <dgm:prSet presAssocID="{DD8BDA63-14DB-42E6-85D6-91D4344C0EA4}" presName="rect1" presStyleLbl="trAlignAcc1" presStyleIdx="2" presStyleCnt="6">
        <dgm:presLayoutVars>
          <dgm:bulletEnabled val="1"/>
        </dgm:presLayoutVars>
      </dgm:prSet>
      <dgm:spPr/>
    </dgm:pt>
    <dgm:pt modelId="{42CFAE5E-2476-43D1-9B18-19C17708AAFC}" type="pres">
      <dgm:prSet presAssocID="{DD8BDA63-14DB-42E6-85D6-91D4344C0EA4}" presName="rect2" presStyleLbl="fgImgPlace1" presStyleIdx="2" presStyleCnt="6"/>
      <dgm:spPr>
        <a:blipFill rotWithShape="1">
          <a:blip xmlns:r="http://schemas.openxmlformats.org/officeDocument/2006/relationships" r:embed="rId3"/>
          <a:srcRect/>
          <a:stretch>
            <a:fillRect l="-38000" r="-38000"/>
          </a:stretch>
        </a:blipFill>
      </dgm:spPr>
    </dgm:pt>
    <dgm:pt modelId="{60D2295F-0778-49F2-B081-97F1894DBC8D}" type="pres">
      <dgm:prSet presAssocID="{B96D00BD-ECAD-4B92-8800-4DFEE7F52BF2}" presName="sibTrans" presStyleCnt="0"/>
      <dgm:spPr/>
    </dgm:pt>
    <dgm:pt modelId="{169B4E48-6D73-4CEE-A333-8887B949BAA4}" type="pres">
      <dgm:prSet presAssocID="{E0082160-BD37-4E8C-9C51-61FD02AFB63E}" presName="composite" presStyleCnt="0"/>
      <dgm:spPr/>
    </dgm:pt>
    <dgm:pt modelId="{A3C53241-9EEE-41FE-A488-48E2FA48A232}" type="pres">
      <dgm:prSet presAssocID="{E0082160-BD37-4E8C-9C51-61FD02AFB63E}" presName="rect1" presStyleLbl="trAlignAcc1" presStyleIdx="3" presStyleCnt="6">
        <dgm:presLayoutVars>
          <dgm:bulletEnabled val="1"/>
        </dgm:presLayoutVars>
      </dgm:prSet>
      <dgm:spPr/>
    </dgm:pt>
    <dgm:pt modelId="{DF80674C-3F6C-4921-AB4E-E93A0E2B6403}" type="pres">
      <dgm:prSet presAssocID="{E0082160-BD37-4E8C-9C51-61FD02AFB63E}" presName="rect2" presStyleLbl="fgImgPlace1" presStyleIdx="3" presStyleCnt="6"/>
      <dgm:spPr>
        <a:blipFill rotWithShape="1">
          <a:blip xmlns:r="http://schemas.openxmlformats.org/officeDocument/2006/relationships" r:embed="rId4"/>
          <a:srcRect/>
          <a:stretch>
            <a:fillRect t="-7000" b="-7000"/>
          </a:stretch>
        </a:blipFill>
      </dgm:spPr>
    </dgm:pt>
    <dgm:pt modelId="{5F3C076B-A6BF-4B51-BC5B-B3BDD83FA86C}" type="pres">
      <dgm:prSet presAssocID="{8879DB02-8715-4F0A-B438-439DD02BF8A1}" presName="sibTrans" presStyleCnt="0"/>
      <dgm:spPr/>
    </dgm:pt>
    <dgm:pt modelId="{BB02ACBA-BC9D-408D-AE54-2A8BA8C03952}" type="pres">
      <dgm:prSet presAssocID="{D477A155-0F83-48BC-BFAD-57613DCA3D80}" presName="composite" presStyleCnt="0"/>
      <dgm:spPr/>
    </dgm:pt>
    <dgm:pt modelId="{FDC7E6CC-40B0-4BD9-8F71-D7950D5F7749}" type="pres">
      <dgm:prSet presAssocID="{D477A155-0F83-48BC-BFAD-57613DCA3D80}" presName="rect1" presStyleLbl="trAlignAcc1" presStyleIdx="4" presStyleCnt="6">
        <dgm:presLayoutVars>
          <dgm:bulletEnabled val="1"/>
        </dgm:presLayoutVars>
      </dgm:prSet>
      <dgm:spPr/>
    </dgm:pt>
    <dgm:pt modelId="{5F280F32-ECB6-4957-A165-2BC60DA1EC49}" type="pres">
      <dgm:prSet presAssocID="{D477A155-0F83-48BC-BFAD-57613DCA3D80}" presName="rect2" presStyleLbl="fgImgPlace1" presStyleIdx="4" presStyleCnt="6" custLinFactNeighborX="-13443" custLinFactNeighborY="1223"/>
      <dgm:spPr>
        <a:blipFill rotWithShape="1">
          <a:blip xmlns:r="http://schemas.openxmlformats.org/officeDocument/2006/relationships" r:embed="rId5"/>
          <a:srcRect/>
          <a:stretch>
            <a:fillRect l="-61000" r="-61000"/>
          </a:stretch>
        </a:blipFill>
      </dgm:spPr>
    </dgm:pt>
    <dgm:pt modelId="{09132998-5EAE-4413-99F3-79655401E495}" type="pres">
      <dgm:prSet presAssocID="{98F38782-32A6-4A13-A6E9-99AF380F3870}" presName="sibTrans" presStyleCnt="0"/>
      <dgm:spPr/>
    </dgm:pt>
    <dgm:pt modelId="{66BD182D-D47C-440E-A03D-1B69887BAE62}" type="pres">
      <dgm:prSet presAssocID="{BE2881CF-72BF-4D1E-ADC4-82A38B62C489}" presName="composite" presStyleCnt="0"/>
      <dgm:spPr/>
    </dgm:pt>
    <dgm:pt modelId="{FE271DA9-4383-4589-A15A-27776CC03E92}" type="pres">
      <dgm:prSet presAssocID="{BE2881CF-72BF-4D1E-ADC4-82A38B62C489}" presName="rect1" presStyleLbl="trAlignAcc1" presStyleIdx="5" presStyleCnt="6">
        <dgm:presLayoutVars>
          <dgm:bulletEnabled val="1"/>
        </dgm:presLayoutVars>
      </dgm:prSet>
      <dgm:spPr/>
    </dgm:pt>
    <dgm:pt modelId="{70A44FDC-8597-4E00-9190-F6C9A4974443}" type="pres">
      <dgm:prSet presAssocID="{BE2881CF-72BF-4D1E-ADC4-82A38B62C489}" presName="rect2" presStyleLbl="fgImgPlace1" presStyleIdx="5" presStyleCnt="6"/>
      <dgm:spPr>
        <a:blipFill rotWithShape="1">
          <a:blip xmlns:r="http://schemas.openxmlformats.org/officeDocument/2006/relationships" r:embed="rId6"/>
          <a:srcRect/>
          <a:stretch>
            <a:fillRect l="-32000" r="-32000"/>
          </a:stretch>
        </a:blipFill>
      </dgm:spPr>
    </dgm:pt>
  </dgm:ptLst>
  <dgm:cxnLst>
    <dgm:cxn modelId="{913E540C-C282-4C03-89DD-995C2FDEE9AE}" srcId="{9DEA1E32-CE23-4E9D-BDA7-900D576F03BE}" destId="{E81C7109-4206-4C8C-BFF4-598AF17AC448}" srcOrd="1" destOrd="0" parTransId="{7B1CE6B6-C2E7-428B-8351-32AEE4E57F07}" sibTransId="{163216CB-3C71-492D-A9BA-D00FF2930BED}"/>
    <dgm:cxn modelId="{283A1826-2357-40C1-A50E-D9E26133D3F6}" srcId="{9DEA1E32-CE23-4E9D-BDA7-900D576F03BE}" destId="{E0082160-BD37-4E8C-9C51-61FD02AFB63E}" srcOrd="3" destOrd="0" parTransId="{016A7530-3412-459A-90C1-9A2938C235EA}" sibTransId="{8879DB02-8715-4F0A-B438-439DD02BF8A1}"/>
    <dgm:cxn modelId="{75C72E3E-37B1-4C91-91BF-C947283BF1A6}" type="presOf" srcId="{DD8BDA63-14DB-42E6-85D6-91D4344C0EA4}" destId="{346A9FDC-5EA6-40AB-AC64-5104B6899558}" srcOrd="0" destOrd="0" presId="urn:microsoft.com/office/officeart/2008/layout/PictureStrips"/>
    <dgm:cxn modelId="{7D6AC56A-D6FA-4DB3-87B3-4680E904BF3D}" type="presOf" srcId="{BE2881CF-72BF-4D1E-ADC4-82A38B62C489}" destId="{FE271DA9-4383-4589-A15A-27776CC03E92}" srcOrd="0" destOrd="0" presId="urn:microsoft.com/office/officeart/2008/layout/PictureStrips"/>
    <dgm:cxn modelId="{B7081E54-4B40-4447-BDAA-C67DFAA6E972}" type="presOf" srcId="{735255D1-BFCC-4A59-9482-2F6D31BD7751}" destId="{2B1747B2-6E48-408F-B7C5-E3694AD14AC9}" srcOrd="0" destOrd="0" presId="urn:microsoft.com/office/officeart/2008/layout/PictureStrips"/>
    <dgm:cxn modelId="{0BF7FC85-ACB4-4325-8882-09A7E6486987}" type="presOf" srcId="{D477A155-0F83-48BC-BFAD-57613DCA3D80}" destId="{FDC7E6CC-40B0-4BD9-8F71-D7950D5F7749}" srcOrd="0" destOrd="0" presId="urn:microsoft.com/office/officeart/2008/layout/PictureStrips"/>
    <dgm:cxn modelId="{2BB03A91-08E6-4250-A635-909EA6D0772C}" srcId="{9DEA1E32-CE23-4E9D-BDA7-900D576F03BE}" destId="{735255D1-BFCC-4A59-9482-2F6D31BD7751}" srcOrd="0" destOrd="0" parTransId="{414D59C3-2778-47C6-B829-5CE6E6460E6D}" sibTransId="{0DE2F23B-05E8-4E1D-8FE5-8ACE2E2B95D3}"/>
    <dgm:cxn modelId="{614639A2-0973-48F2-9E52-04E5347C7B68}" srcId="{9DEA1E32-CE23-4E9D-BDA7-900D576F03BE}" destId="{DD8BDA63-14DB-42E6-85D6-91D4344C0EA4}" srcOrd="2" destOrd="0" parTransId="{3DA5BC86-602C-416D-BCB9-78BF17DE416C}" sibTransId="{B96D00BD-ECAD-4B92-8800-4DFEE7F52BF2}"/>
    <dgm:cxn modelId="{30BAD6BD-85B0-44D9-A203-DF9B1F179442}" type="presOf" srcId="{E0082160-BD37-4E8C-9C51-61FD02AFB63E}" destId="{A3C53241-9EEE-41FE-A488-48E2FA48A232}" srcOrd="0" destOrd="0" presId="urn:microsoft.com/office/officeart/2008/layout/PictureStrips"/>
    <dgm:cxn modelId="{BB3A94BE-F573-42B7-8403-E2945D750AD0}" type="presOf" srcId="{E81C7109-4206-4C8C-BFF4-598AF17AC448}" destId="{4613A73B-E55E-4945-AD9B-E9437B8C6391}" srcOrd="0" destOrd="0" presId="urn:microsoft.com/office/officeart/2008/layout/PictureStrips"/>
    <dgm:cxn modelId="{505EE5E2-32CF-483D-9F76-05F3A0C3DB21}" srcId="{9DEA1E32-CE23-4E9D-BDA7-900D576F03BE}" destId="{D477A155-0F83-48BC-BFAD-57613DCA3D80}" srcOrd="4" destOrd="0" parTransId="{B996A064-2C3A-4A5A-A109-42D7D9AFB46C}" sibTransId="{98F38782-32A6-4A13-A6E9-99AF380F3870}"/>
    <dgm:cxn modelId="{A5361FE8-C1F0-42F8-82AC-D11AA133B2D6}" type="presOf" srcId="{9DEA1E32-CE23-4E9D-BDA7-900D576F03BE}" destId="{F82C69F7-11F5-4E61-BD91-3BE9882CCA96}" srcOrd="0" destOrd="0" presId="urn:microsoft.com/office/officeart/2008/layout/PictureStrips"/>
    <dgm:cxn modelId="{F30E98EB-639C-4E78-892C-8F23C9EA8A0E}" srcId="{9DEA1E32-CE23-4E9D-BDA7-900D576F03BE}" destId="{BE2881CF-72BF-4D1E-ADC4-82A38B62C489}" srcOrd="5" destOrd="0" parTransId="{5E0DB604-4A99-412B-AED9-F39318713270}" sibTransId="{ECE064D3-1499-4E4D-AA48-8C0E728BEDE7}"/>
    <dgm:cxn modelId="{A7BB1912-3829-4B43-8954-8BB9B138042C}" type="presParOf" srcId="{F82C69F7-11F5-4E61-BD91-3BE9882CCA96}" destId="{3B2CDED3-DAB5-44FF-BA26-CCB4F33710A6}" srcOrd="0" destOrd="0" presId="urn:microsoft.com/office/officeart/2008/layout/PictureStrips"/>
    <dgm:cxn modelId="{88B67DEE-1628-4699-8A62-6D26311E12DB}" type="presParOf" srcId="{3B2CDED3-DAB5-44FF-BA26-CCB4F33710A6}" destId="{2B1747B2-6E48-408F-B7C5-E3694AD14AC9}" srcOrd="0" destOrd="0" presId="urn:microsoft.com/office/officeart/2008/layout/PictureStrips"/>
    <dgm:cxn modelId="{F75DAC4B-3983-47B6-BF29-DF11DC2EF121}" type="presParOf" srcId="{3B2CDED3-DAB5-44FF-BA26-CCB4F33710A6}" destId="{6D3A17DC-7B03-4210-82F4-3789C3C3D045}" srcOrd="1" destOrd="0" presId="urn:microsoft.com/office/officeart/2008/layout/PictureStrips"/>
    <dgm:cxn modelId="{82435E7C-1BFD-40C6-A0FD-6372A1EF0B04}" type="presParOf" srcId="{F82C69F7-11F5-4E61-BD91-3BE9882CCA96}" destId="{3833257E-F96D-4B40-ABB9-B8DF1B86AC04}" srcOrd="1" destOrd="0" presId="urn:microsoft.com/office/officeart/2008/layout/PictureStrips"/>
    <dgm:cxn modelId="{F7A56F80-7355-47E5-857B-16E0C7E4E97D}" type="presParOf" srcId="{F82C69F7-11F5-4E61-BD91-3BE9882CCA96}" destId="{C6D0C3FE-8925-4733-9346-77DBD5CF5D58}" srcOrd="2" destOrd="0" presId="urn:microsoft.com/office/officeart/2008/layout/PictureStrips"/>
    <dgm:cxn modelId="{3A505186-9A70-460F-8EFA-CF51F5A9E47C}" type="presParOf" srcId="{C6D0C3FE-8925-4733-9346-77DBD5CF5D58}" destId="{4613A73B-E55E-4945-AD9B-E9437B8C6391}" srcOrd="0" destOrd="0" presId="urn:microsoft.com/office/officeart/2008/layout/PictureStrips"/>
    <dgm:cxn modelId="{B0A5DCCC-CFFF-4E62-A2B1-287D4C89CC58}" type="presParOf" srcId="{C6D0C3FE-8925-4733-9346-77DBD5CF5D58}" destId="{705F8E64-51AA-4AB8-B317-40EAF9CFC0AC}" srcOrd="1" destOrd="0" presId="urn:microsoft.com/office/officeart/2008/layout/PictureStrips"/>
    <dgm:cxn modelId="{CDE006C0-E75C-4969-A744-C404FDF620B0}" type="presParOf" srcId="{F82C69F7-11F5-4E61-BD91-3BE9882CCA96}" destId="{E48075D6-68FF-4D08-8BC2-61E5420FB331}" srcOrd="3" destOrd="0" presId="urn:microsoft.com/office/officeart/2008/layout/PictureStrips"/>
    <dgm:cxn modelId="{087ED1B4-F9D6-49A7-BB2C-B79862368900}" type="presParOf" srcId="{F82C69F7-11F5-4E61-BD91-3BE9882CCA96}" destId="{76B71FBD-EBFA-467D-9B22-05B1C7C44DBB}" srcOrd="4" destOrd="0" presId="urn:microsoft.com/office/officeart/2008/layout/PictureStrips"/>
    <dgm:cxn modelId="{01C4E70E-1D00-4E17-89F8-5FDEFB9B33FF}" type="presParOf" srcId="{76B71FBD-EBFA-467D-9B22-05B1C7C44DBB}" destId="{346A9FDC-5EA6-40AB-AC64-5104B6899558}" srcOrd="0" destOrd="0" presId="urn:microsoft.com/office/officeart/2008/layout/PictureStrips"/>
    <dgm:cxn modelId="{09BB5C2A-60F1-40E1-BA0F-343D9DF3F765}" type="presParOf" srcId="{76B71FBD-EBFA-467D-9B22-05B1C7C44DBB}" destId="{42CFAE5E-2476-43D1-9B18-19C17708AAFC}" srcOrd="1" destOrd="0" presId="urn:microsoft.com/office/officeart/2008/layout/PictureStrips"/>
    <dgm:cxn modelId="{9057D56D-BCC9-4294-86E9-B5D501FE8B02}" type="presParOf" srcId="{F82C69F7-11F5-4E61-BD91-3BE9882CCA96}" destId="{60D2295F-0778-49F2-B081-97F1894DBC8D}" srcOrd="5" destOrd="0" presId="urn:microsoft.com/office/officeart/2008/layout/PictureStrips"/>
    <dgm:cxn modelId="{4C12FF43-A269-4CEF-BD1B-56ED7253BF6B}" type="presParOf" srcId="{F82C69F7-11F5-4E61-BD91-3BE9882CCA96}" destId="{169B4E48-6D73-4CEE-A333-8887B949BAA4}" srcOrd="6" destOrd="0" presId="urn:microsoft.com/office/officeart/2008/layout/PictureStrips"/>
    <dgm:cxn modelId="{E6D8DE03-F2D1-4866-890E-588817F08145}" type="presParOf" srcId="{169B4E48-6D73-4CEE-A333-8887B949BAA4}" destId="{A3C53241-9EEE-41FE-A488-48E2FA48A232}" srcOrd="0" destOrd="0" presId="urn:microsoft.com/office/officeart/2008/layout/PictureStrips"/>
    <dgm:cxn modelId="{28342BCC-541A-4CC4-A337-E30B23641565}" type="presParOf" srcId="{169B4E48-6D73-4CEE-A333-8887B949BAA4}" destId="{DF80674C-3F6C-4921-AB4E-E93A0E2B6403}" srcOrd="1" destOrd="0" presId="urn:microsoft.com/office/officeart/2008/layout/PictureStrips"/>
    <dgm:cxn modelId="{5BE45E22-B92C-4B7A-ADE2-81EBC7528760}" type="presParOf" srcId="{F82C69F7-11F5-4E61-BD91-3BE9882CCA96}" destId="{5F3C076B-A6BF-4B51-BC5B-B3BDD83FA86C}" srcOrd="7" destOrd="0" presId="urn:microsoft.com/office/officeart/2008/layout/PictureStrips"/>
    <dgm:cxn modelId="{3A3652B7-8528-41F6-9255-C474B9782E69}" type="presParOf" srcId="{F82C69F7-11F5-4E61-BD91-3BE9882CCA96}" destId="{BB02ACBA-BC9D-408D-AE54-2A8BA8C03952}" srcOrd="8" destOrd="0" presId="urn:microsoft.com/office/officeart/2008/layout/PictureStrips"/>
    <dgm:cxn modelId="{DDC54F8D-267D-4714-9FFD-64157C0DE4FD}" type="presParOf" srcId="{BB02ACBA-BC9D-408D-AE54-2A8BA8C03952}" destId="{FDC7E6CC-40B0-4BD9-8F71-D7950D5F7749}" srcOrd="0" destOrd="0" presId="urn:microsoft.com/office/officeart/2008/layout/PictureStrips"/>
    <dgm:cxn modelId="{3211C020-B1A4-4AAB-8E1E-3C62F62B8FCB}" type="presParOf" srcId="{BB02ACBA-BC9D-408D-AE54-2A8BA8C03952}" destId="{5F280F32-ECB6-4957-A165-2BC60DA1EC49}" srcOrd="1" destOrd="0" presId="urn:microsoft.com/office/officeart/2008/layout/PictureStrips"/>
    <dgm:cxn modelId="{3ED94F7B-DAC4-41A6-8D55-E81715A4A0E7}" type="presParOf" srcId="{F82C69F7-11F5-4E61-BD91-3BE9882CCA96}" destId="{09132998-5EAE-4413-99F3-79655401E495}" srcOrd="9" destOrd="0" presId="urn:microsoft.com/office/officeart/2008/layout/PictureStrips"/>
    <dgm:cxn modelId="{D63A3305-BCF1-4656-B824-4F131B9006F9}" type="presParOf" srcId="{F82C69F7-11F5-4E61-BD91-3BE9882CCA96}" destId="{66BD182D-D47C-440E-A03D-1B69887BAE62}" srcOrd="10" destOrd="0" presId="urn:microsoft.com/office/officeart/2008/layout/PictureStrips"/>
    <dgm:cxn modelId="{8B763773-A87E-4256-9801-72EC8C1F5E85}" type="presParOf" srcId="{66BD182D-D47C-440E-A03D-1B69887BAE62}" destId="{FE271DA9-4383-4589-A15A-27776CC03E92}" srcOrd="0" destOrd="0" presId="urn:microsoft.com/office/officeart/2008/layout/PictureStrips"/>
    <dgm:cxn modelId="{7D2F38C2-618E-49A9-BD11-5B6FB76B6404}" type="presParOf" srcId="{66BD182D-D47C-440E-A03D-1B69887BAE62}" destId="{70A44FDC-8597-4E00-9190-F6C9A497444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747B2-6E48-408F-B7C5-E3694AD14AC9}">
      <dsp:nvSpPr>
        <dsp:cNvPr id="0" name=""/>
        <dsp:cNvSpPr/>
      </dsp:nvSpPr>
      <dsp:spPr>
        <a:xfrm>
          <a:off x="169954" y="409298"/>
          <a:ext cx="3994248" cy="1248202"/>
        </a:xfrm>
        <a:prstGeom prst="rect">
          <a:avLst/>
        </a:prstGeom>
        <a:solidFill>
          <a:srgbClr val="7030A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544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Maximize Safety and Security</a:t>
          </a:r>
        </a:p>
      </dsp:txBody>
      <dsp:txXfrm>
        <a:off x="169954" y="409298"/>
        <a:ext cx="3994248" cy="1248202"/>
      </dsp:txXfrm>
    </dsp:sp>
    <dsp:sp modelId="{6D3A17DC-7B03-4210-82F4-3789C3C3D045}">
      <dsp:nvSpPr>
        <dsp:cNvPr id="0" name=""/>
        <dsp:cNvSpPr/>
      </dsp:nvSpPr>
      <dsp:spPr>
        <a:xfrm>
          <a:off x="3527" y="229002"/>
          <a:ext cx="873741" cy="1310612"/>
        </a:xfrm>
        <a:prstGeom prst="rect">
          <a:avLst/>
        </a:prstGeom>
        <a:blipFill rotWithShape="1">
          <a:blip xmlns:r="http://schemas.openxmlformats.org/officeDocument/2006/relationships" r:embed="rId1"/>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3A73B-E55E-4945-AD9B-E9437B8C6391}">
      <dsp:nvSpPr>
        <dsp:cNvPr id="0" name=""/>
        <dsp:cNvSpPr/>
      </dsp:nvSpPr>
      <dsp:spPr>
        <a:xfrm>
          <a:off x="4574723" y="409298"/>
          <a:ext cx="3994248" cy="1248202"/>
        </a:xfrm>
        <a:prstGeom prst="rect">
          <a:avLst/>
        </a:prstGeom>
        <a:solidFill>
          <a:schemeClr val="accent5">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544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Preserve &amp; Manage Existing Transportation System</a:t>
          </a:r>
        </a:p>
      </dsp:txBody>
      <dsp:txXfrm>
        <a:off x="4574723" y="409298"/>
        <a:ext cx="3994248" cy="1248202"/>
      </dsp:txXfrm>
    </dsp:sp>
    <dsp:sp modelId="{705F8E64-51AA-4AB8-B317-40EAF9CFC0AC}">
      <dsp:nvSpPr>
        <dsp:cNvPr id="0" name=""/>
        <dsp:cNvSpPr/>
      </dsp:nvSpPr>
      <dsp:spPr>
        <a:xfrm>
          <a:off x="4408296" y="229002"/>
          <a:ext cx="873741" cy="1310612"/>
        </a:xfrm>
        <a:prstGeom prst="rect">
          <a:avLst/>
        </a:prstGeom>
        <a:blipFill rotWithShape="1">
          <a:blip xmlns:r="http://schemas.openxmlformats.org/officeDocument/2006/relationships" r:embed="rId2"/>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6A9FDC-5EA6-40AB-AC64-5104B6899558}">
      <dsp:nvSpPr>
        <dsp:cNvPr id="0" name=""/>
        <dsp:cNvSpPr/>
      </dsp:nvSpPr>
      <dsp:spPr>
        <a:xfrm>
          <a:off x="169954" y="1980646"/>
          <a:ext cx="3994248" cy="1248202"/>
        </a:xfrm>
        <a:prstGeom prst="rect">
          <a:avLst/>
        </a:prstGeom>
        <a:solidFill>
          <a:srgbClr val="00B05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544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Support the State’s Economy</a:t>
          </a:r>
        </a:p>
      </dsp:txBody>
      <dsp:txXfrm>
        <a:off x="169954" y="1980646"/>
        <a:ext cx="3994248" cy="1248202"/>
      </dsp:txXfrm>
    </dsp:sp>
    <dsp:sp modelId="{42CFAE5E-2476-43D1-9B18-19C17708AAFC}">
      <dsp:nvSpPr>
        <dsp:cNvPr id="0" name=""/>
        <dsp:cNvSpPr/>
      </dsp:nvSpPr>
      <dsp:spPr>
        <a:xfrm>
          <a:off x="3527" y="1800350"/>
          <a:ext cx="873741" cy="1310612"/>
        </a:xfrm>
        <a:prstGeom prst="rect">
          <a:avLst/>
        </a:prstGeom>
        <a:blipFill rotWithShape="1">
          <a:blip xmlns:r="http://schemas.openxmlformats.org/officeDocument/2006/relationships" r:embed="rId3"/>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53241-9EEE-41FE-A488-48E2FA48A232}">
      <dsp:nvSpPr>
        <dsp:cNvPr id="0" name=""/>
        <dsp:cNvSpPr/>
      </dsp:nvSpPr>
      <dsp:spPr>
        <a:xfrm>
          <a:off x="4574723" y="1980646"/>
          <a:ext cx="3994248" cy="1248202"/>
        </a:xfrm>
        <a:prstGeom prst="rect">
          <a:avLst/>
        </a:prstGeom>
        <a:solidFill>
          <a:srgbClr val="00206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544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Build Partnerships for Livable Communities</a:t>
          </a:r>
        </a:p>
      </dsp:txBody>
      <dsp:txXfrm>
        <a:off x="4574723" y="1980646"/>
        <a:ext cx="3994248" cy="1248202"/>
      </dsp:txXfrm>
    </dsp:sp>
    <dsp:sp modelId="{DF80674C-3F6C-4921-AB4E-E93A0E2B6403}">
      <dsp:nvSpPr>
        <dsp:cNvPr id="0" name=""/>
        <dsp:cNvSpPr/>
      </dsp:nvSpPr>
      <dsp:spPr>
        <a:xfrm>
          <a:off x="4408296" y="1800350"/>
          <a:ext cx="873741" cy="1310612"/>
        </a:xfrm>
        <a:prstGeom prst="rect">
          <a:avLst/>
        </a:prstGeom>
        <a:blipFill rotWithShape="1">
          <a:blip xmlns:r="http://schemas.openxmlformats.org/officeDocument/2006/relationships" r:embed="rId4"/>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7E6CC-40B0-4BD9-8F71-D7950D5F7749}">
      <dsp:nvSpPr>
        <dsp:cNvPr id="0" name=""/>
        <dsp:cNvSpPr/>
      </dsp:nvSpPr>
      <dsp:spPr>
        <a:xfrm>
          <a:off x="169954" y="3551995"/>
          <a:ext cx="3994248" cy="1248202"/>
        </a:xfrm>
        <a:prstGeom prst="rect">
          <a:avLst/>
        </a:prstGeom>
        <a:solidFill>
          <a:srgbClr val="E73B37"/>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544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Move a Growing, Diverse, Active Population</a:t>
          </a:r>
        </a:p>
      </dsp:txBody>
      <dsp:txXfrm>
        <a:off x="169954" y="3551995"/>
        <a:ext cx="3994248" cy="1248202"/>
      </dsp:txXfrm>
    </dsp:sp>
    <dsp:sp modelId="{5F280F32-ECB6-4957-A165-2BC60DA1EC49}">
      <dsp:nvSpPr>
        <dsp:cNvPr id="0" name=""/>
        <dsp:cNvSpPr/>
      </dsp:nvSpPr>
      <dsp:spPr>
        <a:xfrm>
          <a:off x="0" y="3387728"/>
          <a:ext cx="873741" cy="1310612"/>
        </a:xfrm>
        <a:prstGeom prst="rect">
          <a:avLst/>
        </a:prstGeom>
        <a:blipFill rotWithShape="1">
          <a:blip xmlns:r="http://schemas.openxmlformats.org/officeDocument/2006/relationships" r:embed="rId5"/>
          <a:srcRect/>
          <a:stretch>
            <a:fillRect l="-61000" r="-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271DA9-4383-4589-A15A-27776CC03E92}">
      <dsp:nvSpPr>
        <dsp:cNvPr id="0" name=""/>
        <dsp:cNvSpPr/>
      </dsp:nvSpPr>
      <dsp:spPr>
        <a:xfrm>
          <a:off x="4574723" y="3551995"/>
          <a:ext cx="3994248" cy="1248202"/>
        </a:xfrm>
        <a:prstGeom prst="rect">
          <a:avLst/>
        </a:prstGeom>
        <a:solidFill>
          <a:schemeClr val="accent2"/>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544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Promote Stewardship of the Environment</a:t>
          </a:r>
        </a:p>
      </dsp:txBody>
      <dsp:txXfrm>
        <a:off x="4574723" y="3551995"/>
        <a:ext cx="3994248" cy="1248202"/>
      </dsp:txXfrm>
    </dsp:sp>
    <dsp:sp modelId="{70A44FDC-8597-4E00-9190-F6C9A4974443}">
      <dsp:nvSpPr>
        <dsp:cNvPr id="0" name=""/>
        <dsp:cNvSpPr/>
      </dsp:nvSpPr>
      <dsp:spPr>
        <a:xfrm>
          <a:off x="4408296" y="3371699"/>
          <a:ext cx="873741" cy="1310612"/>
        </a:xfrm>
        <a:prstGeom prst="rect">
          <a:avLst/>
        </a:prstGeom>
        <a:blipFill rotWithShape="1">
          <a:blip xmlns:r="http://schemas.openxmlformats.org/officeDocument/2006/relationships" r:embed="rId6"/>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C1AC9-3F56-49B1-B864-B8D019A94C02}" type="datetimeFigureOut">
              <a:rPr lang="en-US" smtClean="0"/>
              <a:t>5/17/2023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5CBEB-599F-42C5-826B-5EBCE68DA15A}" type="slidenum">
              <a:rPr lang="en-US" smtClean="0"/>
              <a:t>‹#›</a:t>
            </a:fld>
            <a:endParaRPr lang="en-US"/>
          </a:p>
        </p:txBody>
      </p:sp>
    </p:spTree>
    <p:extLst>
      <p:ext uri="{BB962C8B-B14F-4D97-AF65-F5344CB8AC3E}">
        <p14:creationId xmlns:p14="http://schemas.microsoft.com/office/powerpoint/2010/main" val="404805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a:solidFill>
                <a:schemeClr val="tx1"/>
              </a:solidFill>
              <a:effectLst/>
              <a:latin typeface="+mn-lt"/>
              <a:ea typeface="+mn-ea"/>
              <a:cs typeface="+mn-cs"/>
            </a:endParaRPr>
          </a:p>
          <a:p>
            <a:endParaRPr lang="en-US" sz="1600"/>
          </a:p>
        </p:txBody>
      </p:sp>
      <p:sp>
        <p:nvSpPr>
          <p:cNvPr id="4" name="Slide Number Placeholder 3"/>
          <p:cNvSpPr>
            <a:spLocks noGrp="1"/>
          </p:cNvSpPr>
          <p:nvPr>
            <p:ph type="sldNum" sz="quarter" idx="10"/>
          </p:nvPr>
        </p:nvSpPr>
        <p:spPr/>
        <p:txBody>
          <a:bodyPr/>
          <a:lstStyle/>
          <a:p>
            <a:fld id="{E1DD4F0F-AF52-4149-BDBB-1E674B61358C}" type="slidenum">
              <a:rPr lang="en-US" smtClean="0"/>
              <a:t>1</a:t>
            </a:fld>
            <a:endParaRPr lang="en-US"/>
          </a:p>
        </p:txBody>
      </p:sp>
    </p:spTree>
    <p:extLst>
      <p:ext uri="{BB962C8B-B14F-4D97-AF65-F5344CB8AC3E}">
        <p14:creationId xmlns:p14="http://schemas.microsoft.com/office/powerpoint/2010/main" val="292536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1" y="3257550"/>
            <a:ext cx="7315200" cy="3170204"/>
          </a:xfrm>
        </p:spPr>
        <p:txBody>
          <a:bodyPr/>
          <a:lstStyle/>
          <a:p>
            <a:endParaRPr lang="en-US" sz="20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51D6E-E384-4076-A2CC-4241CA92CD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65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Every year in November/December, we give the draft list of projects to the MPO’s and RPO’s and we have them rank and prioritize the project phases.  From January through April, TDOT is developing the Comprehensive Multimodal Program which gets approved by the Governor of Tennessee and the Legislators of Tennessee.  Then sometime in April, TDOT provides the approved Highway Program to the public.  </a:t>
            </a:r>
            <a:endParaRPr lang="en-US"/>
          </a:p>
        </p:txBody>
      </p:sp>
      <p:sp>
        <p:nvSpPr>
          <p:cNvPr id="4" name="Slide Number Placeholder 3"/>
          <p:cNvSpPr>
            <a:spLocks noGrp="1"/>
          </p:cNvSpPr>
          <p:nvPr>
            <p:ph type="sldNum" sz="quarter" idx="5"/>
          </p:nvPr>
        </p:nvSpPr>
        <p:spPr/>
        <p:txBody>
          <a:bodyPr/>
          <a:lstStyle/>
          <a:p>
            <a:fld id="{82020C1F-B28F-4F60-8B09-F980EAB41E0E}" type="slidenum">
              <a:rPr lang="en-US" smtClean="0"/>
              <a:t>3</a:t>
            </a:fld>
            <a:endParaRPr lang="en-US"/>
          </a:p>
        </p:txBody>
      </p:sp>
    </p:spTree>
    <p:extLst>
      <p:ext uri="{BB962C8B-B14F-4D97-AF65-F5344CB8AC3E}">
        <p14:creationId xmlns:p14="http://schemas.microsoft.com/office/powerpoint/2010/main" val="258660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1" y="3257550"/>
            <a:ext cx="7315200" cy="3170204"/>
          </a:xfrm>
        </p:spPr>
        <p:txBody>
          <a:bodyPr/>
          <a:lstStyle/>
          <a:p>
            <a:endParaRPr lang="en-US" sz="20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51D6E-E384-4076-A2CC-4241CA92CD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459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1" y="3257550"/>
            <a:ext cx="7315200" cy="3170204"/>
          </a:xfrm>
        </p:spPr>
        <p:txBody>
          <a:bodyPr/>
          <a:lstStyle/>
          <a:p>
            <a:endParaRPr lang="en-US" sz="20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51D6E-E384-4076-A2CC-4241CA92CD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92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1" y="3257550"/>
            <a:ext cx="7315200" cy="3170204"/>
          </a:xfrm>
        </p:spPr>
        <p:txBody>
          <a:bodyPr/>
          <a:lstStyle/>
          <a:p>
            <a:endParaRPr lang="en-US" sz="20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51D6E-E384-4076-A2CC-4241CA92CD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43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1" y="3257550"/>
            <a:ext cx="7315200" cy="3170204"/>
          </a:xfrm>
        </p:spPr>
        <p:txBody>
          <a:bodyPr/>
          <a:lstStyle/>
          <a:p>
            <a:endParaRPr lang="en-US" sz="20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51D6E-E384-4076-A2CC-4241CA92CD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016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76A076-0EB6-4ACF-BC93-AE169B35EC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39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76A076-0EB6-4ACF-BC93-AE169B35EC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84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76A076-0EB6-4ACF-BC93-AE169B35EC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09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4775"/>
          <a:stretch/>
        </p:blipFill>
        <p:spPr>
          <a:xfrm>
            <a:off x="2185987" y="1219200"/>
            <a:ext cx="4772025" cy="2743200"/>
          </a:xfrm>
          <a:prstGeom prst="rect">
            <a:avLst/>
          </a:prstGeom>
          <a:noFill/>
        </p:spPr>
      </p:pic>
    </p:spTree>
    <p:extLst>
      <p:ext uri="{BB962C8B-B14F-4D97-AF65-F5344CB8AC3E}">
        <p14:creationId xmlns:p14="http://schemas.microsoft.com/office/powerpoint/2010/main" val="310374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381000" y="381000"/>
            <a:ext cx="2226945" cy="1280160"/>
          </a:xfrm>
          <a:prstGeom prst="rect">
            <a:avLst/>
          </a:prstGeom>
        </p:spPr>
      </p:pic>
    </p:spTree>
    <p:extLst>
      <p:ext uri="{BB962C8B-B14F-4D97-AF65-F5344CB8AC3E}">
        <p14:creationId xmlns:p14="http://schemas.microsoft.com/office/powerpoint/2010/main" val="1739813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F8CD94-ACEE-400B-84C4-21BC31976719}"/>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6875"/>
                    </a14:imgEffect>
                    <a14:imgEffect>
                      <a14:brightnessContrast bright="-42000" contrast="-31000"/>
                    </a14:imgEffect>
                  </a14:imgLayer>
                </a14:imgProps>
              </a:ext>
              <a:ext uri="{28A0092B-C50C-407E-A947-70E740481C1C}">
                <a14:useLocalDpi xmlns:a14="http://schemas.microsoft.com/office/drawing/2010/main" val="0"/>
              </a:ext>
            </a:extLst>
          </a:blip>
          <a:srcRect l="132" t="24931" r="-132" b="73"/>
          <a:stretch/>
        </p:blipFill>
        <p:spPr>
          <a:xfrm>
            <a:off x="0" y="0"/>
            <a:ext cx="9220200" cy="6858000"/>
          </a:xfrm>
          <a:prstGeom prst="rect">
            <a:avLst/>
          </a:prstGeom>
        </p:spPr>
      </p:pic>
      <p:sp>
        <p:nvSpPr>
          <p:cNvPr id="4" name="Rectangle 3"/>
          <p:cNvSpPr/>
          <p:nvPr userDrawn="1"/>
        </p:nvSpPr>
        <p:spPr>
          <a:xfrm>
            <a:off x="2590800" y="4267200"/>
            <a:ext cx="6553200" cy="1847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67000" y="4114800"/>
            <a:ext cx="6324600" cy="19050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15509" t="13397" r="9549" b="13397"/>
          <a:stretch/>
        </p:blipFill>
        <p:spPr>
          <a:xfrm>
            <a:off x="152400" y="4191000"/>
            <a:ext cx="2514600" cy="2032084"/>
          </a:xfrm>
          <a:prstGeom prst="rect">
            <a:avLst/>
          </a:prstGeom>
          <a:noFill/>
          <a:ln>
            <a:noFill/>
          </a:ln>
        </p:spPr>
      </p:pic>
    </p:spTree>
    <p:extLst>
      <p:ext uri="{BB962C8B-B14F-4D97-AF65-F5344CB8AC3E}">
        <p14:creationId xmlns:p14="http://schemas.microsoft.com/office/powerpoint/2010/main" val="550422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ub-Title">
    <p:spTree>
      <p:nvGrpSpPr>
        <p:cNvPr id="1" name=""/>
        <p:cNvGrpSpPr/>
        <p:nvPr/>
      </p:nvGrpSpPr>
      <p:grpSpPr>
        <a:xfrm>
          <a:off x="0" y="0"/>
          <a:ext cx="0" cy="0"/>
          <a:chOff x="0" y="0"/>
          <a:chExt cx="0" cy="0"/>
        </a:xfrm>
      </p:grpSpPr>
      <p:pic>
        <p:nvPicPr>
          <p:cNvPr id="2052" name="Picture 4" descr="Image result for tdot help truck"/>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41000" contrast="-33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2590800" y="4267200"/>
            <a:ext cx="6553200" cy="1847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67000" y="4114800"/>
            <a:ext cx="6324600" cy="19050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15509" t="13397" r="9549" b="13397"/>
          <a:stretch/>
        </p:blipFill>
        <p:spPr>
          <a:xfrm>
            <a:off x="152400" y="4191000"/>
            <a:ext cx="2514600" cy="2032084"/>
          </a:xfrm>
          <a:prstGeom prst="rect">
            <a:avLst/>
          </a:prstGeom>
          <a:noFill/>
          <a:ln>
            <a:noFill/>
          </a:ln>
        </p:spPr>
      </p:pic>
    </p:spTree>
    <p:extLst>
      <p:ext uri="{BB962C8B-B14F-4D97-AF65-F5344CB8AC3E}">
        <p14:creationId xmlns:p14="http://schemas.microsoft.com/office/powerpoint/2010/main" val="3836361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81000" y="-228600"/>
            <a:ext cx="10235553" cy="7187781"/>
          </a:xfrm>
          <a:prstGeom prst="rect">
            <a:avLst/>
          </a:prstGeom>
        </p:spPr>
      </p:pic>
      <p:sp>
        <p:nvSpPr>
          <p:cNvPr id="4" name="Rectangle 3"/>
          <p:cNvSpPr/>
          <p:nvPr userDrawn="1"/>
        </p:nvSpPr>
        <p:spPr>
          <a:xfrm>
            <a:off x="2590800" y="4267200"/>
            <a:ext cx="6553200" cy="1847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67000" y="4114800"/>
            <a:ext cx="6324600" cy="19050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15509" t="13397" r="9549" b="13397"/>
          <a:stretch/>
        </p:blipFill>
        <p:spPr>
          <a:xfrm>
            <a:off x="152400" y="4191000"/>
            <a:ext cx="2514600" cy="2032084"/>
          </a:xfrm>
          <a:prstGeom prst="rect">
            <a:avLst/>
          </a:prstGeom>
          <a:noFill/>
          <a:ln>
            <a:noFill/>
          </a:ln>
        </p:spPr>
      </p:pic>
    </p:spTree>
    <p:extLst>
      <p:ext uri="{BB962C8B-B14F-4D97-AF65-F5344CB8AC3E}">
        <p14:creationId xmlns:p14="http://schemas.microsoft.com/office/powerpoint/2010/main" val="94319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ub-Title">
    <p:spTree>
      <p:nvGrpSpPr>
        <p:cNvPr id="1" name=""/>
        <p:cNvGrpSpPr/>
        <p:nvPr/>
      </p:nvGrpSpPr>
      <p:grpSpPr>
        <a:xfrm>
          <a:off x="0" y="0"/>
          <a:ext cx="0" cy="0"/>
          <a:chOff x="0" y="0"/>
          <a:chExt cx="0" cy="0"/>
        </a:xfrm>
      </p:grpSpPr>
      <p:pic>
        <p:nvPicPr>
          <p:cNvPr id="3" name="Picture 2" descr="Image result for resurfacing road"/>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42000" contrast="-31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2590800" y="4267200"/>
            <a:ext cx="6553200" cy="1847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67000" y="4114800"/>
            <a:ext cx="6324600" cy="19050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15509" t="13397" r="9549" b="13397"/>
          <a:stretch/>
        </p:blipFill>
        <p:spPr>
          <a:xfrm>
            <a:off x="152400" y="4191000"/>
            <a:ext cx="2514600" cy="2032084"/>
          </a:xfrm>
          <a:prstGeom prst="rect">
            <a:avLst/>
          </a:prstGeom>
          <a:noFill/>
          <a:ln>
            <a:noFill/>
          </a:ln>
        </p:spPr>
      </p:pic>
    </p:spTree>
    <p:extLst>
      <p:ext uri="{BB962C8B-B14F-4D97-AF65-F5344CB8AC3E}">
        <p14:creationId xmlns:p14="http://schemas.microsoft.com/office/powerpoint/2010/main" val="967989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ub-Title">
    <p:spTree>
      <p:nvGrpSpPr>
        <p:cNvPr id="1" name=""/>
        <p:cNvGrpSpPr/>
        <p:nvPr/>
      </p:nvGrpSpPr>
      <p:grpSpPr>
        <a:xfrm>
          <a:off x="0" y="0"/>
          <a:ext cx="0" cy="0"/>
          <a:chOff x="0" y="0"/>
          <a:chExt cx="0" cy="0"/>
        </a:xfrm>
      </p:grpSpPr>
      <p:pic>
        <p:nvPicPr>
          <p:cNvPr id="2050" name="Picture 2" descr="Image result for lebanon tn square"/>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35000" contrast="-31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2590800" y="4267200"/>
            <a:ext cx="6553200" cy="1847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67000" y="4114800"/>
            <a:ext cx="6324600" cy="19050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15509" t="13397" r="9549" b="13397"/>
          <a:stretch/>
        </p:blipFill>
        <p:spPr>
          <a:xfrm>
            <a:off x="152400" y="4191000"/>
            <a:ext cx="2514600" cy="2032084"/>
          </a:xfrm>
          <a:prstGeom prst="rect">
            <a:avLst/>
          </a:prstGeom>
          <a:noFill/>
          <a:ln>
            <a:noFill/>
          </a:ln>
        </p:spPr>
      </p:pic>
    </p:spTree>
    <p:extLst>
      <p:ext uri="{BB962C8B-B14F-4D97-AF65-F5344CB8AC3E}">
        <p14:creationId xmlns:p14="http://schemas.microsoft.com/office/powerpoint/2010/main" val="169531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44546A"/>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44546A"/>
                </a:solidFill>
              </a:rPr>
              <a:pPr/>
              <a:t>‹#›</a:t>
            </a:fld>
            <a:endParaRPr lang="en-US">
              <a:solidFill>
                <a:srgbClr val="44546A"/>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419485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76A076-0EB6-4ACF-BC93-AE169B35EC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641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44546A"/>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44546A"/>
                </a:solidFill>
              </a:rPr>
              <a:pPr/>
              <a:t>‹#›</a:t>
            </a:fld>
            <a:endParaRPr lang="en-US">
              <a:solidFill>
                <a:srgbClr val="44546A"/>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4042164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44546A"/>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44546A"/>
                </a:solidFill>
              </a:rPr>
              <a:pPr/>
              <a:t>‹#›</a:t>
            </a:fld>
            <a:endParaRPr lang="en-US">
              <a:solidFill>
                <a:srgbClr val="44546A"/>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3461424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84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755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743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147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76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4775"/>
          <a:stretch/>
        </p:blipFill>
        <p:spPr>
          <a:xfrm>
            <a:off x="2185987" y="1219200"/>
            <a:ext cx="4772025"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381000" y="381000"/>
            <a:ext cx="2226945"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76A076-0EB6-4ACF-BC93-AE169B35EC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192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3617188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76A076-0EB6-4ACF-BC93-AE169B35EC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85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76A076-0EB6-4ACF-BC93-AE169B35EC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48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9104EB-ED8D-4658-B2E7-4FFF78C49FBF}"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11448" y="6051395"/>
            <a:ext cx="9155448"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448" y="5973337"/>
            <a:ext cx="91554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59233" b="12723"/>
          <a:stretch/>
        </p:blipFill>
        <p:spPr>
          <a:xfrm>
            <a:off x="8515349" y="6129453"/>
            <a:ext cx="502043" cy="610990"/>
          </a:xfrm>
          <a:prstGeom prst="rect">
            <a:avLst/>
          </a:prstGeom>
        </p:spPr>
      </p:pic>
    </p:spTree>
    <p:extLst>
      <p:ext uri="{BB962C8B-B14F-4D97-AF65-F5344CB8AC3E}">
        <p14:creationId xmlns:p14="http://schemas.microsoft.com/office/powerpoint/2010/main" val="237800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9104EB-ED8D-4658-B2E7-4FFF78C49F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0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76A076-0EB6-4ACF-BC93-AE169B35EC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0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76A076-0EB6-4ACF-BC93-AE169B35EC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36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CF48FD-AFAC-4A00-91A1-F8256B34A555}"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76A076-0EB6-4ACF-BC93-AE169B35EC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36770"/>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06" r:id="rId3"/>
    <p:sldLayoutId id="2147483704" r:id="rId4"/>
    <p:sldLayoutId id="2147483705" r:id="rId5"/>
    <p:sldLayoutId id="2147483707" r:id="rId6"/>
    <p:sldLayoutId id="2147483702" r:id="rId7"/>
    <p:sldLayoutId id="2147483699"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1C90EDCF.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62_B965994D.xml"/><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63_D343B5EC.xml"/><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hyperlink" Target="mailto:Troy.J.Ebbert@Tn.Gov" TargetMode="External"/><Relationship Id="rId4" Type="http://schemas.openxmlformats.org/officeDocument/2006/relationships/hyperlink" Target="mailto:Christie.Brown@tn.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52400" y="4020328"/>
            <a:ext cx="8839200" cy="1219200"/>
          </a:xfrm>
        </p:spPr>
        <p:txBody>
          <a:bodyPr>
            <a:noAutofit/>
          </a:bodyPr>
          <a:lstStyle/>
          <a:p>
            <a:endParaRPr lang="en-US" sz="4000" dirty="0"/>
          </a:p>
          <a:p>
            <a:r>
              <a:rPr lang="en-US" sz="2400" dirty="0">
                <a:latin typeface="PermianSlabSerifTypeface"/>
              </a:rPr>
              <a:t>Region 1 OCT </a:t>
            </a:r>
          </a:p>
          <a:p>
            <a:r>
              <a:rPr lang="en-US" sz="2400" dirty="0">
                <a:latin typeface="PermianSlabSerifTypeface"/>
              </a:rPr>
              <a:t>ETDD N RPO 3-Year Plan Update</a:t>
            </a:r>
            <a:endParaRPr lang="en-US" dirty="0">
              <a:latin typeface="PermianSlabSerifTypeface"/>
            </a:endParaRPr>
          </a:p>
        </p:txBody>
      </p:sp>
      <p:sp>
        <p:nvSpPr>
          <p:cNvPr id="4" name="Text Placeholder 3"/>
          <p:cNvSpPr>
            <a:spLocks noGrp="1"/>
          </p:cNvSpPr>
          <p:nvPr>
            <p:ph type="body" sz="quarter" idx="11"/>
          </p:nvPr>
        </p:nvSpPr>
        <p:spPr/>
        <p:txBody>
          <a:bodyPr>
            <a:noAutofit/>
          </a:bodyPr>
          <a:lstStyle/>
          <a:p>
            <a:r>
              <a:rPr lang="en-US" sz="1200" b="1" dirty="0"/>
              <a:t>Region 1 PD</a:t>
            </a:r>
          </a:p>
        </p:txBody>
      </p:sp>
    </p:spTree>
    <p:extLst>
      <p:ext uri="{BB962C8B-B14F-4D97-AF65-F5344CB8AC3E}">
        <p14:creationId xmlns:p14="http://schemas.microsoft.com/office/powerpoint/2010/main" val="479260111"/>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latin typeface="Georgia" pitchFamily="18" charset="0"/>
              </a:rPr>
              <a:t>Criteria</a:t>
            </a:r>
            <a:endParaRPr lang="en-US">
              <a:latin typeface="Georgia" pitchFamily="18" charset="0"/>
            </a:endParaRPr>
          </a:p>
        </p:txBody>
      </p:sp>
      <p:sp>
        <p:nvSpPr>
          <p:cNvPr id="6" name="Rectangle 1">
            <a:extLst>
              <a:ext uri="{FF2B5EF4-FFF2-40B4-BE49-F238E27FC236}">
                <a16:creationId xmlns:a16="http://schemas.microsoft.com/office/drawing/2014/main" id="{C5ACF8E1-593D-43DD-8273-43CE2B734CFB}"/>
              </a:ext>
            </a:extLst>
          </p:cNvPr>
          <p:cNvSpPr>
            <a:spLocks noChangeArrowheads="1"/>
          </p:cNvSpPr>
          <p:nvPr/>
        </p:nvSpPr>
        <p:spPr bwMode="auto">
          <a:xfrm>
            <a:off x="244475" y="1219200"/>
            <a:ext cx="8586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Calibri" pitchFamily="34" charset="0"/>
                <a:ea typeface="+mn-ea"/>
                <a:cs typeface="+mn-cs"/>
              </a:rPr>
              <a:t>Maximize Safety and Security</a:t>
            </a:r>
          </a:p>
        </p:txBody>
      </p:sp>
      <p:sp>
        <p:nvSpPr>
          <p:cNvPr id="9" name="Rectangle 1">
            <a:extLst>
              <a:ext uri="{FF2B5EF4-FFF2-40B4-BE49-F238E27FC236}">
                <a16:creationId xmlns:a16="http://schemas.microsoft.com/office/drawing/2014/main" id="{9BA9FD0F-2476-44E8-84D5-04AD9D9F3D37}"/>
              </a:ext>
            </a:extLst>
          </p:cNvPr>
          <p:cNvSpPr>
            <a:spLocks noChangeArrowheads="1"/>
          </p:cNvSpPr>
          <p:nvPr/>
        </p:nvSpPr>
        <p:spPr bwMode="auto">
          <a:xfrm>
            <a:off x="242888" y="2836863"/>
            <a:ext cx="8588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Calibri" pitchFamily="34" charset="0"/>
                <a:ea typeface="+mn-ea"/>
                <a:cs typeface="+mn-cs"/>
              </a:rPr>
              <a:t>Support the State’s Economy</a:t>
            </a:r>
          </a:p>
        </p:txBody>
      </p:sp>
      <p:sp>
        <p:nvSpPr>
          <p:cNvPr id="11" name="Rectangle 2">
            <a:extLst>
              <a:ext uri="{FF2B5EF4-FFF2-40B4-BE49-F238E27FC236}">
                <a16:creationId xmlns:a16="http://schemas.microsoft.com/office/drawing/2014/main" id="{2013E37A-E9F6-4B6C-B3FE-6E487004800B}"/>
              </a:ext>
            </a:extLst>
          </p:cNvPr>
          <p:cNvSpPr>
            <a:spLocks noChangeArrowheads="1"/>
          </p:cNvSpPr>
          <p:nvPr/>
        </p:nvSpPr>
        <p:spPr bwMode="auto">
          <a:xfrm>
            <a:off x="258763" y="3781425"/>
            <a:ext cx="857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Calibri" pitchFamily="34" charset="0"/>
                <a:ea typeface="+mn-ea"/>
                <a:cs typeface="+mn-cs"/>
              </a:rPr>
              <a:t>Build Partnerships for Livable Communities</a:t>
            </a:r>
          </a:p>
        </p:txBody>
      </p:sp>
      <p:graphicFrame>
        <p:nvGraphicFramePr>
          <p:cNvPr id="3" name="Diagram 2">
            <a:extLst>
              <a:ext uri="{FF2B5EF4-FFF2-40B4-BE49-F238E27FC236}">
                <a16:creationId xmlns:a16="http://schemas.microsoft.com/office/drawing/2014/main" id="{7452FC5F-4432-4B08-A450-3D66D4FC497A}"/>
              </a:ext>
            </a:extLst>
          </p:cNvPr>
          <p:cNvGraphicFramePr/>
          <p:nvPr/>
        </p:nvGraphicFramePr>
        <p:xfrm>
          <a:off x="190130" y="1066800"/>
          <a:ext cx="857249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040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Timeline</a:t>
            </a:r>
          </a:p>
        </p:txBody>
      </p:sp>
      <p:sp>
        <p:nvSpPr>
          <p:cNvPr id="4" name="Content Placeholder 3"/>
          <p:cNvSpPr>
            <a:spLocks noGrp="1"/>
          </p:cNvSpPr>
          <p:nvPr>
            <p:ph idx="1"/>
          </p:nvPr>
        </p:nvSpPr>
        <p:spPr/>
        <p:txBody>
          <a:bodyPr/>
          <a:lstStyle/>
          <a:p>
            <a:r>
              <a:rPr lang="en-US" b="1"/>
              <a:t>November </a:t>
            </a:r>
            <a:r>
              <a:rPr lang="en-US"/>
              <a:t>– The project lists are distributed to the RPO’s/MPO’s for ranking during their November/December meetings. </a:t>
            </a:r>
          </a:p>
          <a:p>
            <a:r>
              <a:rPr lang="en-US" b="1"/>
              <a:t>December</a:t>
            </a:r>
            <a:r>
              <a:rPr lang="en-US"/>
              <a:t> -  local/regional ranks are returned to TDOT with comments. </a:t>
            </a:r>
          </a:p>
          <a:p>
            <a:r>
              <a:rPr lang="en-US" b="1"/>
              <a:t>January – March </a:t>
            </a:r>
            <a:r>
              <a:rPr lang="en-US"/>
              <a:t>– Development of the Comprehensive Multimodal Program</a:t>
            </a:r>
          </a:p>
          <a:p>
            <a:r>
              <a:rPr lang="en-US" b="1"/>
              <a:t>April/May </a:t>
            </a:r>
            <a:r>
              <a:rPr lang="en-US"/>
              <a:t>– Public Release of the approved Highway Program. </a:t>
            </a:r>
          </a:p>
        </p:txBody>
      </p:sp>
    </p:spTree>
    <p:extLst>
      <p:ext uri="{BB962C8B-B14F-4D97-AF65-F5344CB8AC3E}">
        <p14:creationId xmlns:p14="http://schemas.microsoft.com/office/powerpoint/2010/main" val="303475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latin typeface="Georgia" pitchFamily="18" charset="0"/>
              </a:rPr>
              <a:t>Criteria Weight</a:t>
            </a:r>
            <a:endParaRPr lang="en-US">
              <a:latin typeface="Georgia" pitchFamily="18" charset="0"/>
            </a:endParaRPr>
          </a:p>
        </p:txBody>
      </p:sp>
      <p:pic>
        <p:nvPicPr>
          <p:cNvPr id="14" name="Picture 2">
            <a:extLst>
              <a:ext uri="{FF2B5EF4-FFF2-40B4-BE49-F238E27FC236}">
                <a16:creationId xmlns:a16="http://schemas.microsoft.com/office/drawing/2014/main" id="{527D1451-AA80-45B2-9026-E3D29EF6D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34" t="57088" r="3467"/>
          <a:stretch>
            <a:fillRect/>
          </a:stretch>
        </p:blipFill>
        <p:spPr bwMode="auto">
          <a:xfrm>
            <a:off x="304800" y="3297238"/>
            <a:ext cx="8580438" cy="2874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2">
            <a:extLst>
              <a:ext uri="{FF2B5EF4-FFF2-40B4-BE49-F238E27FC236}">
                <a16:creationId xmlns:a16="http://schemas.microsoft.com/office/drawing/2014/main" id="{19F904CF-8785-4E7D-908C-7755ED534939}"/>
              </a:ext>
            </a:extLst>
          </p:cNvPr>
          <p:cNvSpPr txBox="1">
            <a:spLocks noChangeArrowheads="1"/>
          </p:cNvSpPr>
          <p:nvPr/>
        </p:nvSpPr>
        <p:spPr bwMode="auto">
          <a:xfrm>
            <a:off x="1304925" y="1371600"/>
            <a:ext cx="1209675" cy="762000"/>
          </a:xfrm>
          <a:prstGeom prst="rect">
            <a:avLst/>
          </a:prstGeom>
          <a:solidFill>
            <a:srgbClr val="4CACEE"/>
          </a:solidFill>
          <a:ln w="9525">
            <a:solidFill>
              <a:schemeClr val="tx1"/>
            </a:solid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Calibri" pitchFamily="34" charset="0"/>
                <a:ea typeface="+mn-ea"/>
                <a:cs typeface="+mn-cs"/>
              </a:rPr>
              <a:t>TRAFFIC OPERATIONS 25.8%</a:t>
            </a:r>
          </a:p>
        </p:txBody>
      </p:sp>
      <p:sp>
        <p:nvSpPr>
          <p:cNvPr id="16" name="TextBox 5">
            <a:extLst>
              <a:ext uri="{FF2B5EF4-FFF2-40B4-BE49-F238E27FC236}">
                <a16:creationId xmlns:a16="http://schemas.microsoft.com/office/drawing/2014/main" id="{24E6A302-3261-4815-BDCC-CBED47E3F3C5}"/>
              </a:ext>
            </a:extLst>
          </p:cNvPr>
          <p:cNvSpPr txBox="1">
            <a:spLocks noChangeArrowheads="1"/>
          </p:cNvSpPr>
          <p:nvPr/>
        </p:nvSpPr>
        <p:spPr bwMode="auto">
          <a:xfrm>
            <a:off x="2751138" y="1371600"/>
            <a:ext cx="1058862" cy="738188"/>
          </a:xfrm>
          <a:prstGeom prst="rect">
            <a:avLst/>
          </a:prstGeom>
          <a:solidFill>
            <a:srgbClr val="D68880"/>
          </a:solidFill>
          <a:ln w="9525">
            <a:solidFill>
              <a:schemeClr val="tx1"/>
            </a:solid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Calibri" pitchFamily="34" charset="0"/>
                <a:ea typeface="+mn-ea"/>
                <a:cs typeface="+mn-cs"/>
              </a:rPr>
              <a:t>Multimodal/</a:t>
            </a:r>
            <a:r>
              <a:rPr kumimoji="0" lang="en-US" altLang="en-US" sz="1400" b="1" i="0" u="none" strike="noStrike" kern="1200" cap="none" spc="0" normalizeH="0" baseline="0" noProof="0" err="1">
                <a:ln>
                  <a:noFill/>
                </a:ln>
                <a:solidFill>
                  <a:prstClr val="black"/>
                </a:solidFill>
                <a:effectLst/>
                <a:uLnTx/>
                <a:uFillTx/>
                <a:latin typeface="Calibri" pitchFamily="34" charset="0"/>
                <a:ea typeface="+mn-ea"/>
                <a:cs typeface="+mn-cs"/>
              </a:rPr>
              <a:t>Func</a:t>
            </a:r>
            <a:r>
              <a:rPr kumimoji="0" lang="en-US" altLang="en-US" sz="1400" b="1" i="0" u="none" strike="noStrike" kern="1200" cap="none" spc="0" normalizeH="0" baseline="0" noProof="0">
                <a:ln>
                  <a:noFill/>
                </a:ln>
                <a:solidFill>
                  <a:prstClr val="black"/>
                </a:solidFill>
                <a:effectLst/>
                <a:uLnTx/>
                <a:uFillTx/>
                <a:latin typeface="Calibri" pitchFamily="34" charset="0"/>
                <a:ea typeface="+mn-ea"/>
                <a:cs typeface="+mn-cs"/>
              </a:rPr>
              <a:t>. Class 4.2 %</a:t>
            </a:r>
          </a:p>
        </p:txBody>
      </p:sp>
      <p:sp>
        <p:nvSpPr>
          <p:cNvPr id="17" name="TextBox 6">
            <a:extLst>
              <a:ext uri="{FF2B5EF4-FFF2-40B4-BE49-F238E27FC236}">
                <a16:creationId xmlns:a16="http://schemas.microsoft.com/office/drawing/2014/main" id="{551075EE-4030-40C2-ADE8-F4BE2B059972}"/>
              </a:ext>
            </a:extLst>
          </p:cNvPr>
          <p:cNvSpPr txBox="1">
            <a:spLocks noChangeArrowheads="1"/>
          </p:cNvSpPr>
          <p:nvPr/>
        </p:nvSpPr>
        <p:spPr bwMode="auto">
          <a:xfrm>
            <a:off x="4016375" y="1371600"/>
            <a:ext cx="1241425" cy="738188"/>
          </a:xfrm>
          <a:prstGeom prst="rect">
            <a:avLst/>
          </a:prstGeom>
          <a:solidFill>
            <a:srgbClr val="C5E187"/>
          </a:solidFill>
          <a:ln w="9525">
            <a:solidFill>
              <a:schemeClr val="tx1"/>
            </a:solid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Calibri" pitchFamily="34" charset="0"/>
                <a:ea typeface="+mn-ea"/>
                <a:cs typeface="+mn-cs"/>
              </a:rPr>
              <a:t>Economic Development 16.7%</a:t>
            </a:r>
          </a:p>
        </p:txBody>
      </p:sp>
      <p:sp>
        <p:nvSpPr>
          <p:cNvPr id="18" name="TextBox 7">
            <a:extLst>
              <a:ext uri="{FF2B5EF4-FFF2-40B4-BE49-F238E27FC236}">
                <a16:creationId xmlns:a16="http://schemas.microsoft.com/office/drawing/2014/main" id="{5195CF1D-A164-4915-801C-B2DD2380D502}"/>
              </a:ext>
            </a:extLst>
          </p:cNvPr>
          <p:cNvSpPr txBox="1">
            <a:spLocks noChangeArrowheads="1"/>
          </p:cNvSpPr>
          <p:nvPr/>
        </p:nvSpPr>
        <p:spPr bwMode="auto">
          <a:xfrm>
            <a:off x="5410200" y="1371600"/>
            <a:ext cx="990600" cy="738188"/>
          </a:xfrm>
          <a:prstGeom prst="rect">
            <a:avLst/>
          </a:prstGeom>
          <a:solidFill>
            <a:srgbClr val="B486E2"/>
          </a:solidFill>
          <a:ln w="9525">
            <a:solidFill>
              <a:schemeClr val="tx1"/>
            </a:solid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Calibri" pitchFamily="34" charset="0"/>
                <a:ea typeface="+mn-ea"/>
                <a:cs typeface="+mn-cs"/>
              </a:rPr>
              <a:t>Roadway Safety</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Calibri" pitchFamily="34" charset="0"/>
                <a:ea typeface="+mn-ea"/>
                <a:cs typeface="+mn-cs"/>
              </a:rPr>
              <a:t>26.3%</a:t>
            </a:r>
          </a:p>
        </p:txBody>
      </p:sp>
      <p:sp>
        <p:nvSpPr>
          <p:cNvPr id="19" name="TextBox 8">
            <a:extLst>
              <a:ext uri="{FF2B5EF4-FFF2-40B4-BE49-F238E27FC236}">
                <a16:creationId xmlns:a16="http://schemas.microsoft.com/office/drawing/2014/main" id="{C1318308-CB5E-4EB1-B443-38AA28F30C78}"/>
              </a:ext>
            </a:extLst>
          </p:cNvPr>
          <p:cNvSpPr txBox="1">
            <a:spLocks noChangeArrowheads="1"/>
          </p:cNvSpPr>
          <p:nvPr/>
        </p:nvSpPr>
        <p:spPr bwMode="auto">
          <a:xfrm>
            <a:off x="6477000" y="1371600"/>
            <a:ext cx="1143000" cy="738188"/>
          </a:xfrm>
          <a:prstGeom prst="rect">
            <a:avLst/>
          </a:prstGeom>
          <a:solidFill>
            <a:srgbClr val="8BDDDD"/>
          </a:solidFill>
          <a:ln w="9525">
            <a:solidFill>
              <a:schemeClr val="tx1"/>
            </a:solid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Calibri" pitchFamily="34" charset="0"/>
                <a:ea typeface="+mn-ea"/>
                <a:cs typeface="+mn-cs"/>
              </a:rPr>
              <a:t>Region/MPO/RPO Rank</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Calibri" pitchFamily="34" charset="0"/>
                <a:ea typeface="+mn-ea"/>
                <a:cs typeface="+mn-cs"/>
              </a:rPr>
              <a:t>23.6%</a:t>
            </a:r>
          </a:p>
        </p:txBody>
      </p:sp>
      <p:sp>
        <p:nvSpPr>
          <p:cNvPr id="20" name="TextBox 9">
            <a:extLst>
              <a:ext uri="{FF2B5EF4-FFF2-40B4-BE49-F238E27FC236}">
                <a16:creationId xmlns:a16="http://schemas.microsoft.com/office/drawing/2014/main" id="{73301B0B-4F82-49F4-ACF8-D3A58DC81D4B}"/>
              </a:ext>
            </a:extLst>
          </p:cNvPr>
          <p:cNvSpPr txBox="1">
            <a:spLocks noChangeArrowheads="1"/>
          </p:cNvSpPr>
          <p:nvPr/>
        </p:nvSpPr>
        <p:spPr bwMode="auto">
          <a:xfrm>
            <a:off x="7732713" y="1395413"/>
            <a:ext cx="1182687" cy="677862"/>
          </a:xfrm>
          <a:prstGeom prst="rect">
            <a:avLst/>
          </a:prstGeom>
          <a:solidFill>
            <a:srgbClr val="FFC000"/>
          </a:solidFill>
          <a:ln w="9525">
            <a:solidFill>
              <a:schemeClr val="tx1"/>
            </a:solidFill>
            <a:miter lim="800000"/>
            <a:headEnd/>
            <a:tailEnd/>
          </a:ln>
        </p:spPr>
        <p:txBody>
          <a:bodyPr anchor="ct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prstClr val="black"/>
                </a:solidFill>
                <a:effectLst/>
                <a:uLnTx/>
                <a:uFillTx/>
                <a:latin typeface="Calibri" pitchFamily="34" charset="0"/>
                <a:ea typeface="+mn-ea"/>
                <a:cs typeface="+mn-cs"/>
              </a:rPr>
              <a:t>Environmental lmpact</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Calibri" pitchFamily="34" charset="0"/>
                <a:ea typeface="+mn-ea"/>
                <a:cs typeface="+mn-cs"/>
              </a:rPr>
              <a:t>3.4%      </a:t>
            </a:r>
          </a:p>
        </p:txBody>
      </p:sp>
      <p:cxnSp>
        <p:nvCxnSpPr>
          <p:cNvPr id="21" name="Straight Arrow Connector 20">
            <a:extLst>
              <a:ext uri="{FF2B5EF4-FFF2-40B4-BE49-F238E27FC236}">
                <a16:creationId xmlns:a16="http://schemas.microsoft.com/office/drawing/2014/main" id="{937051E9-3D1C-4F8C-AE28-EAB0D5941B35}"/>
              </a:ext>
            </a:extLst>
          </p:cNvPr>
          <p:cNvCxnSpPr/>
          <p:nvPr/>
        </p:nvCxnSpPr>
        <p:spPr>
          <a:xfrm flipH="1">
            <a:off x="1600200" y="2209800"/>
            <a:ext cx="304800" cy="1143000"/>
          </a:xfrm>
          <a:prstGeom prst="straightConnector1">
            <a:avLst/>
          </a:prstGeom>
          <a:ln>
            <a:solidFill>
              <a:srgbClr val="4CACEE"/>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EAFE430-B48E-491F-B66D-6D7E021B3FB1}"/>
              </a:ext>
            </a:extLst>
          </p:cNvPr>
          <p:cNvCxnSpPr/>
          <p:nvPr/>
        </p:nvCxnSpPr>
        <p:spPr>
          <a:xfrm>
            <a:off x="1905000" y="2209800"/>
            <a:ext cx="228600" cy="1828800"/>
          </a:xfrm>
          <a:prstGeom prst="straightConnector1">
            <a:avLst/>
          </a:prstGeom>
          <a:ln>
            <a:solidFill>
              <a:srgbClr val="4CACEE"/>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1795D-B588-4B89-B2A4-C1041FDEDF7E}"/>
              </a:ext>
            </a:extLst>
          </p:cNvPr>
          <p:cNvCxnSpPr/>
          <p:nvPr/>
        </p:nvCxnSpPr>
        <p:spPr>
          <a:xfrm>
            <a:off x="1905000" y="2209800"/>
            <a:ext cx="762000" cy="2133600"/>
          </a:xfrm>
          <a:prstGeom prst="straightConnector1">
            <a:avLst/>
          </a:prstGeom>
          <a:ln>
            <a:solidFill>
              <a:srgbClr val="4CACEE"/>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B3C6E79-8F39-4508-8680-F19E7807CEAA}"/>
              </a:ext>
            </a:extLst>
          </p:cNvPr>
          <p:cNvCxnSpPr/>
          <p:nvPr/>
        </p:nvCxnSpPr>
        <p:spPr>
          <a:xfrm flipH="1">
            <a:off x="3276600" y="2133600"/>
            <a:ext cx="3175" cy="2362200"/>
          </a:xfrm>
          <a:prstGeom prst="straightConnector1">
            <a:avLst/>
          </a:prstGeom>
          <a:ln>
            <a:solidFill>
              <a:srgbClr val="D6888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ACD4525-1CAF-4041-8524-C84A512F367E}"/>
              </a:ext>
            </a:extLst>
          </p:cNvPr>
          <p:cNvCxnSpPr/>
          <p:nvPr/>
        </p:nvCxnSpPr>
        <p:spPr>
          <a:xfrm>
            <a:off x="3279775" y="2133600"/>
            <a:ext cx="530225" cy="2286000"/>
          </a:xfrm>
          <a:prstGeom prst="straightConnector1">
            <a:avLst/>
          </a:prstGeom>
          <a:ln>
            <a:solidFill>
              <a:srgbClr val="D6888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E6EAB0B-3CC0-42B1-9894-6DADD3FF7100}"/>
              </a:ext>
            </a:extLst>
          </p:cNvPr>
          <p:cNvCxnSpPr/>
          <p:nvPr/>
        </p:nvCxnSpPr>
        <p:spPr>
          <a:xfrm flipH="1">
            <a:off x="4419600" y="2133600"/>
            <a:ext cx="217488" cy="2362200"/>
          </a:xfrm>
          <a:prstGeom prst="straightConnector1">
            <a:avLst/>
          </a:prstGeom>
          <a:ln>
            <a:solidFill>
              <a:srgbClr val="C5E187"/>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8F163E2-C159-480D-8AE7-4EB762BF453B}"/>
              </a:ext>
            </a:extLst>
          </p:cNvPr>
          <p:cNvCxnSpPr/>
          <p:nvPr/>
        </p:nvCxnSpPr>
        <p:spPr>
          <a:xfrm>
            <a:off x="4637088" y="2133600"/>
            <a:ext cx="315912" cy="2133600"/>
          </a:xfrm>
          <a:prstGeom prst="straightConnector1">
            <a:avLst/>
          </a:prstGeom>
          <a:ln>
            <a:solidFill>
              <a:srgbClr val="C5E187"/>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3EF4021-EF68-467D-B0B7-0F49AFF1344C}"/>
              </a:ext>
            </a:extLst>
          </p:cNvPr>
          <p:cNvCxnSpPr/>
          <p:nvPr/>
        </p:nvCxnSpPr>
        <p:spPr>
          <a:xfrm>
            <a:off x="4637088" y="2133600"/>
            <a:ext cx="849312" cy="1676400"/>
          </a:xfrm>
          <a:prstGeom prst="straightConnector1">
            <a:avLst/>
          </a:prstGeom>
          <a:ln>
            <a:solidFill>
              <a:srgbClr val="C5E187"/>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0B69BC0-EE9C-4561-B4D0-34AF3003CF8D}"/>
              </a:ext>
            </a:extLst>
          </p:cNvPr>
          <p:cNvCxnSpPr/>
          <p:nvPr/>
        </p:nvCxnSpPr>
        <p:spPr>
          <a:xfrm>
            <a:off x="5943600" y="2133600"/>
            <a:ext cx="152400" cy="1524000"/>
          </a:xfrm>
          <a:prstGeom prst="straightConnector1">
            <a:avLst/>
          </a:prstGeom>
          <a:ln>
            <a:solidFill>
              <a:srgbClr val="B486E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DAF3D9C-AF3D-4032-A61E-59B753D36BDC}"/>
              </a:ext>
            </a:extLst>
          </p:cNvPr>
          <p:cNvCxnSpPr/>
          <p:nvPr/>
        </p:nvCxnSpPr>
        <p:spPr>
          <a:xfrm>
            <a:off x="5943600" y="2133600"/>
            <a:ext cx="685800" cy="1371600"/>
          </a:xfrm>
          <a:prstGeom prst="straightConnector1">
            <a:avLst/>
          </a:prstGeom>
          <a:ln>
            <a:solidFill>
              <a:srgbClr val="B486E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7E683C3-BD2F-459B-8041-33BFBFE232B1}"/>
              </a:ext>
            </a:extLst>
          </p:cNvPr>
          <p:cNvCxnSpPr/>
          <p:nvPr/>
        </p:nvCxnSpPr>
        <p:spPr>
          <a:xfrm>
            <a:off x="7124700" y="2133600"/>
            <a:ext cx="190500" cy="1600200"/>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9217">
            <a:extLst>
              <a:ext uri="{FF2B5EF4-FFF2-40B4-BE49-F238E27FC236}">
                <a16:creationId xmlns:a16="http://schemas.microsoft.com/office/drawing/2014/main" id="{E17BB206-FAA2-4840-B6AC-8E71A88A230F}"/>
              </a:ext>
            </a:extLst>
          </p:cNvPr>
          <p:cNvCxnSpPr/>
          <p:nvPr/>
        </p:nvCxnSpPr>
        <p:spPr>
          <a:xfrm>
            <a:off x="7124700" y="2133600"/>
            <a:ext cx="684213" cy="1600200"/>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9221">
            <a:extLst>
              <a:ext uri="{FF2B5EF4-FFF2-40B4-BE49-F238E27FC236}">
                <a16:creationId xmlns:a16="http://schemas.microsoft.com/office/drawing/2014/main" id="{9375BCD1-807A-434A-92D6-739D1570654F}"/>
              </a:ext>
            </a:extLst>
          </p:cNvPr>
          <p:cNvCxnSpPr>
            <a:stCxn id="20" idx="2"/>
          </p:cNvCxnSpPr>
          <p:nvPr/>
        </p:nvCxnSpPr>
        <p:spPr>
          <a:xfrm>
            <a:off x="8324850" y="2073275"/>
            <a:ext cx="73025" cy="227012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95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latin typeface="Georgia" pitchFamily="18" charset="0"/>
              </a:rPr>
              <a:t>Summary</a:t>
            </a:r>
            <a:endParaRPr lang="en-US">
              <a:latin typeface="Georgia" pitchFamily="18" charset="0"/>
            </a:endParaRPr>
          </a:p>
        </p:txBody>
      </p:sp>
      <p:sp>
        <p:nvSpPr>
          <p:cNvPr id="4" name="Content Placeholder 2">
            <a:extLst>
              <a:ext uri="{FF2B5EF4-FFF2-40B4-BE49-F238E27FC236}">
                <a16:creationId xmlns:a16="http://schemas.microsoft.com/office/drawing/2014/main" id="{EFE65443-6F49-47BA-8E18-D436140A5B68}"/>
              </a:ext>
            </a:extLst>
          </p:cNvPr>
          <p:cNvSpPr txBox="1">
            <a:spLocks/>
          </p:cNvSpPr>
          <p:nvPr/>
        </p:nvSpPr>
        <p:spPr>
          <a:xfrm>
            <a:off x="155713" y="1003302"/>
            <a:ext cx="8458200" cy="501649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b="0" i="0" u="none"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
                <a:srgbClr val="FF0F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Projects Ranked based on:</a:t>
            </a:r>
          </a:p>
          <a:p>
            <a:pPr marL="742950" marR="0" lvl="1" indent="-285750" algn="l" defTabSz="914400" rtl="0" eaLnBrk="1" fontAlgn="auto" latinLnBrk="0" hangingPunct="1">
              <a:lnSpc>
                <a:spcPct val="100000"/>
              </a:lnSpc>
              <a:spcBef>
                <a:spcPct val="20000"/>
              </a:spcBef>
              <a:spcAft>
                <a:spcPts val="600"/>
              </a:spcAft>
              <a:buClr>
                <a:srgbClr val="FF0F00"/>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Technical Score</a:t>
            </a:r>
          </a:p>
          <a:p>
            <a:pPr marL="742950" marR="0" lvl="1" indent="-285750" algn="l" defTabSz="914400" rtl="0" eaLnBrk="1" fontAlgn="auto" latinLnBrk="0" hangingPunct="1">
              <a:lnSpc>
                <a:spcPct val="100000"/>
              </a:lnSpc>
              <a:spcBef>
                <a:spcPct val="20000"/>
              </a:spcBef>
              <a:spcAft>
                <a:spcPts val="600"/>
              </a:spcAft>
              <a:buClr>
                <a:srgbClr val="FF0F00"/>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Investment (Cost of the Phase of Work)</a:t>
            </a:r>
          </a:p>
          <a:p>
            <a:pPr marL="742950" marR="0" lvl="1" indent="-285750" algn="l" defTabSz="914400" rtl="0" eaLnBrk="1" fontAlgn="auto" latinLnBrk="0" hangingPunct="1">
              <a:lnSpc>
                <a:spcPct val="100000"/>
              </a:lnSpc>
              <a:spcBef>
                <a:spcPct val="20000"/>
              </a:spcBef>
              <a:spcAft>
                <a:spcPts val="600"/>
              </a:spcAft>
              <a:buClr>
                <a:srgbClr val="FF0F00"/>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Funding Source </a:t>
            </a:r>
          </a:p>
          <a:p>
            <a:pPr marL="742950" marR="0" lvl="1" indent="-285750" algn="l" defTabSz="914400" rtl="0" eaLnBrk="1" fontAlgn="auto" latinLnBrk="0" hangingPunct="1">
              <a:lnSpc>
                <a:spcPct val="100000"/>
              </a:lnSpc>
              <a:spcBef>
                <a:spcPct val="20000"/>
              </a:spcBef>
              <a:spcAft>
                <a:spcPts val="1200"/>
              </a:spcAft>
              <a:buClr>
                <a:srgbClr val="FF0F00"/>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Scheduling Constraints</a:t>
            </a:r>
          </a:p>
          <a:p>
            <a:pPr marL="342900" marR="0" lvl="0" indent="-342900" algn="l" defTabSz="914400" rtl="0" eaLnBrk="1" fontAlgn="auto" latinLnBrk="0" hangingPunct="1">
              <a:lnSpc>
                <a:spcPct val="100000"/>
              </a:lnSpc>
              <a:spcBef>
                <a:spcPct val="20000"/>
              </a:spcBef>
              <a:spcAft>
                <a:spcPts val="600"/>
              </a:spcAft>
              <a:buClr>
                <a:srgbClr val="FF0F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Additional Ranking Considerations</a:t>
            </a:r>
          </a:p>
          <a:p>
            <a:pPr marL="742950" marR="0" lvl="1" indent="-285750" algn="l" defTabSz="914400" rtl="0" eaLnBrk="1" fontAlgn="auto" latinLnBrk="0" hangingPunct="1">
              <a:lnSpc>
                <a:spcPct val="100000"/>
              </a:lnSpc>
              <a:spcBef>
                <a:spcPct val="20000"/>
              </a:spcBef>
              <a:spcAft>
                <a:spcPts val="600"/>
              </a:spcAft>
              <a:buClr>
                <a:srgbClr val="FF0F00"/>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Even Distribution of Projects per Region</a:t>
            </a:r>
          </a:p>
          <a:p>
            <a:pPr marL="742950" marR="0" lvl="1" indent="-285750" algn="l" defTabSz="914400" rtl="0" eaLnBrk="1" fontAlgn="auto" latinLnBrk="0" hangingPunct="1">
              <a:lnSpc>
                <a:spcPct val="100000"/>
              </a:lnSpc>
              <a:spcBef>
                <a:spcPct val="20000"/>
              </a:spcBef>
              <a:spcAft>
                <a:spcPts val="600"/>
              </a:spcAft>
              <a:buClr>
                <a:srgbClr val="FF0F00"/>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Phase of development (PE/ROW/CONST)</a:t>
            </a:r>
          </a:p>
          <a:p>
            <a:pPr marL="742950" marR="0" lvl="1" indent="-285750" algn="l" defTabSz="914400" rtl="0" eaLnBrk="1" fontAlgn="auto" latinLnBrk="0" hangingPunct="1">
              <a:lnSpc>
                <a:spcPct val="100000"/>
              </a:lnSpc>
              <a:spcBef>
                <a:spcPct val="20000"/>
              </a:spcBef>
              <a:spcAft>
                <a:spcPts val="600"/>
              </a:spcAft>
              <a:buClr>
                <a:srgbClr val="FF0F00"/>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MPO/RPO distribution</a:t>
            </a:r>
          </a:p>
        </p:txBody>
      </p:sp>
    </p:spTree>
    <p:extLst>
      <p:ext uri="{BB962C8B-B14F-4D97-AF65-F5344CB8AC3E}">
        <p14:creationId xmlns:p14="http://schemas.microsoft.com/office/powerpoint/2010/main" val="192765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71162"/>
            <a:ext cx="2130136" cy="948511"/>
          </a:xfrm>
        </p:spPr>
        <p:txBody>
          <a:bodyPr vert="horz" lIns="91440" tIns="45720" rIns="91440" bIns="45720" rtlCol="0" anchor="ctr">
            <a:normAutofit/>
          </a:bodyPr>
          <a:lstStyle/>
          <a:p>
            <a:pPr algn="ctr" defTabSz="914400"/>
            <a:r>
              <a:rPr lang="en-US" sz="2800" kern="1200">
                <a:solidFill>
                  <a:srgbClr val="FFFFFF"/>
                </a:solidFill>
                <a:latin typeface="+mj-lt"/>
                <a:ea typeface="+mj-ea"/>
                <a:cs typeface="+mj-cs"/>
              </a:rPr>
              <a:t> TDOT Three-Year Plan</a:t>
            </a:r>
          </a:p>
        </p:txBody>
      </p:sp>
      <p:sp>
        <p:nvSpPr>
          <p:cNvPr id="4" name="Content Placeholder 2">
            <a:extLst>
              <a:ext uri="{FF2B5EF4-FFF2-40B4-BE49-F238E27FC236}">
                <a16:creationId xmlns:a16="http://schemas.microsoft.com/office/drawing/2014/main" id="{EFE65443-6F49-47BA-8E18-D436140A5B68}"/>
              </a:ext>
            </a:extLst>
          </p:cNvPr>
          <p:cNvSpPr txBox="1">
            <a:spLocks/>
          </p:cNvSpPr>
          <p:nvPr/>
        </p:nvSpPr>
        <p:spPr>
          <a:xfrm>
            <a:off x="155713" y="1003302"/>
            <a:ext cx="8458200" cy="501649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b="0" i="0" u="none"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
                <a:srgbClr val="FF0F00"/>
              </a:buClr>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DEBB0BFF-4230-C09D-1B59-7ABC7D567628}"/>
              </a:ext>
            </a:extLst>
          </p:cNvPr>
          <p:cNvPicPr>
            <a:picLocks noChangeAspect="1"/>
          </p:cNvPicPr>
          <p:nvPr/>
        </p:nvPicPr>
        <p:blipFill>
          <a:blip r:embed="rId4"/>
          <a:stretch>
            <a:fillRect/>
          </a:stretch>
        </p:blipFill>
        <p:spPr>
          <a:xfrm>
            <a:off x="187933" y="1446245"/>
            <a:ext cx="3707698" cy="4660583"/>
          </a:xfrm>
          <a:prstGeom prst="rect">
            <a:avLst/>
          </a:prstGeom>
        </p:spPr>
      </p:pic>
      <p:pic>
        <p:nvPicPr>
          <p:cNvPr id="8" name="Picture 7">
            <a:extLst>
              <a:ext uri="{FF2B5EF4-FFF2-40B4-BE49-F238E27FC236}">
                <a16:creationId xmlns:a16="http://schemas.microsoft.com/office/drawing/2014/main" id="{D401BDF7-DF19-8A67-94A3-7A8E16D5B1AA}"/>
              </a:ext>
            </a:extLst>
          </p:cNvPr>
          <p:cNvPicPr>
            <a:picLocks noChangeAspect="1"/>
          </p:cNvPicPr>
          <p:nvPr/>
        </p:nvPicPr>
        <p:blipFill>
          <a:blip r:embed="rId5"/>
          <a:stretch>
            <a:fillRect/>
          </a:stretch>
        </p:blipFill>
        <p:spPr>
          <a:xfrm>
            <a:off x="4237785" y="1791476"/>
            <a:ext cx="3916534" cy="3944509"/>
          </a:xfrm>
          <a:prstGeom prst="rect">
            <a:avLst/>
          </a:prstGeom>
        </p:spPr>
      </p:pic>
    </p:spTree>
    <p:extLst>
      <p:ext uri="{BB962C8B-B14F-4D97-AF65-F5344CB8AC3E}">
        <p14:creationId xmlns:p14="http://schemas.microsoft.com/office/powerpoint/2010/main" val="311044334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ABFA-6D38-920C-72D1-5865345DBC8E}"/>
              </a:ext>
            </a:extLst>
          </p:cNvPr>
          <p:cNvSpPr>
            <a:spLocks noGrp="1"/>
          </p:cNvSpPr>
          <p:nvPr>
            <p:ph type="title"/>
          </p:nvPr>
        </p:nvSpPr>
        <p:spPr/>
        <p:txBody>
          <a:bodyPr/>
          <a:lstStyle/>
          <a:p>
            <a:r>
              <a:rPr lang="en-US" dirty="0"/>
              <a:t>ETDD RPO N Ranking Results </a:t>
            </a:r>
          </a:p>
        </p:txBody>
      </p:sp>
      <p:pic>
        <p:nvPicPr>
          <p:cNvPr id="9" name="Picture 8">
            <a:extLst>
              <a:ext uri="{FF2B5EF4-FFF2-40B4-BE49-F238E27FC236}">
                <a16:creationId xmlns:a16="http://schemas.microsoft.com/office/drawing/2014/main" id="{9AD06D72-C2E8-68E1-6083-A68431E89973}"/>
              </a:ext>
            </a:extLst>
          </p:cNvPr>
          <p:cNvPicPr>
            <a:picLocks noChangeAspect="1"/>
          </p:cNvPicPr>
          <p:nvPr/>
        </p:nvPicPr>
        <p:blipFill>
          <a:blip r:embed="rId2"/>
          <a:stretch>
            <a:fillRect/>
          </a:stretch>
        </p:blipFill>
        <p:spPr>
          <a:xfrm>
            <a:off x="5502799" y="5646015"/>
            <a:ext cx="666750" cy="228600"/>
          </a:xfrm>
          <a:prstGeom prst="rect">
            <a:avLst/>
          </a:prstGeom>
        </p:spPr>
      </p:pic>
      <p:sp>
        <p:nvSpPr>
          <p:cNvPr id="20" name="TextBox 19">
            <a:extLst>
              <a:ext uri="{FF2B5EF4-FFF2-40B4-BE49-F238E27FC236}">
                <a16:creationId xmlns:a16="http://schemas.microsoft.com/office/drawing/2014/main" id="{0C11B9AB-AC72-215C-71D7-FEB7DDD79C64}"/>
              </a:ext>
            </a:extLst>
          </p:cNvPr>
          <p:cNvSpPr txBox="1"/>
          <p:nvPr/>
        </p:nvSpPr>
        <p:spPr>
          <a:xfrm>
            <a:off x="8465187" y="5575649"/>
            <a:ext cx="755014" cy="369332"/>
          </a:xfrm>
          <a:prstGeom prst="rect">
            <a:avLst/>
          </a:prstGeom>
          <a:noFill/>
        </p:spPr>
        <p:txBody>
          <a:bodyPr wrap="square" rtlCol="0">
            <a:spAutoFit/>
          </a:bodyPr>
          <a:lstStyle/>
          <a:p>
            <a:r>
              <a:rPr lang="en-US" dirty="0"/>
              <a:t>CN 24</a:t>
            </a:r>
          </a:p>
        </p:txBody>
      </p:sp>
      <p:pic>
        <p:nvPicPr>
          <p:cNvPr id="22" name="Picture 21">
            <a:extLst>
              <a:ext uri="{FF2B5EF4-FFF2-40B4-BE49-F238E27FC236}">
                <a16:creationId xmlns:a16="http://schemas.microsoft.com/office/drawing/2014/main" id="{3A3308C4-1E1B-B48D-676E-616F896B78EB}"/>
              </a:ext>
            </a:extLst>
          </p:cNvPr>
          <p:cNvPicPr>
            <a:picLocks noChangeAspect="1"/>
          </p:cNvPicPr>
          <p:nvPr/>
        </p:nvPicPr>
        <p:blipFill>
          <a:blip r:embed="rId3"/>
          <a:stretch>
            <a:fillRect/>
          </a:stretch>
        </p:blipFill>
        <p:spPr>
          <a:xfrm>
            <a:off x="151220" y="1405446"/>
            <a:ext cx="8386289" cy="4539535"/>
          </a:xfrm>
          <a:prstGeom prst="rect">
            <a:avLst/>
          </a:prstGeom>
        </p:spPr>
      </p:pic>
      <p:pic>
        <p:nvPicPr>
          <p:cNvPr id="11" name="Picture 8">
            <a:extLst>
              <a:ext uri="{FF2B5EF4-FFF2-40B4-BE49-F238E27FC236}">
                <a16:creationId xmlns:a16="http://schemas.microsoft.com/office/drawing/2014/main" id="{1AB43495-E7E8-3E67-5142-434F86E3EFDA}"/>
              </a:ext>
            </a:extLst>
          </p:cNvPr>
          <p:cNvPicPr>
            <a:picLocks noChangeAspect="1"/>
          </p:cNvPicPr>
          <p:nvPr/>
        </p:nvPicPr>
        <p:blipFill>
          <a:blip r:embed="rId2"/>
          <a:stretch>
            <a:fillRect/>
          </a:stretch>
        </p:blipFill>
        <p:spPr>
          <a:xfrm>
            <a:off x="5508001" y="5715748"/>
            <a:ext cx="668596" cy="229233"/>
          </a:xfrm>
          <a:prstGeom prst="rect">
            <a:avLst/>
          </a:prstGeom>
        </p:spPr>
      </p:pic>
    </p:spTree>
    <p:extLst>
      <p:ext uri="{BB962C8B-B14F-4D97-AF65-F5344CB8AC3E}">
        <p14:creationId xmlns:p14="http://schemas.microsoft.com/office/powerpoint/2010/main" val="95073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ermianSlabSerifTypeface"/>
              </a:rPr>
              <a:t>Questions? </a:t>
            </a:r>
            <a:endParaRPr lang="en-US" dirty="0"/>
          </a:p>
        </p:txBody>
      </p:sp>
      <p:sp>
        <p:nvSpPr>
          <p:cNvPr id="4" name="Content Placeholder 2">
            <a:extLst>
              <a:ext uri="{FF2B5EF4-FFF2-40B4-BE49-F238E27FC236}">
                <a16:creationId xmlns:a16="http://schemas.microsoft.com/office/drawing/2014/main" id="{EFE65443-6F49-47BA-8E18-D436140A5B68}"/>
              </a:ext>
            </a:extLst>
          </p:cNvPr>
          <p:cNvSpPr txBox="1">
            <a:spLocks/>
          </p:cNvSpPr>
          <p:nvPr/>
        </p:nvSpPr>
        <p:spPr>
          <a:xfrm>
            <a:off x="155713" y="1003302"/>
            <a:ext cx="8458200" cy="501649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b="0" i="0" u="none"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
                <a:srgbClr val="FF0F00"/>
              </a:buClr>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3">
            <a:extLst>
              <a:ext uri="{FF2B5EF4-FFF2-40B4-BE49-F238E27FC236}">
                <a16:creationId xmlns:a16="http://schemas.microsoft.com/office/drawing/2014/main" id="{097F0583-B88F-23DE-B0A3-D0EA955B6059}"/>
              </a:ext>
            </a:extLst>
          </p:cNvPr>
          <p:cNvSpPr>
            <a:spLocks noGrp="1"/>
          </p:cNvSpPr>
          <p:nvPr/>
        </p:nvSpPr>
        <p:spPr>
          <a:xfrm>
            <a:off x="3003176" y="2649814"/>
            <a:ext cx="2528048" cy="113029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en-US" dirty="0">
              <a:solidFill>
                <a:schemeClr val="tx2"/>
              </a:solidFill>
            </a:endParaRPr>
          </a:p>
          <a:p>
            <a:pPr marL="457200" lvl="1" indent="0">
              <a:buNone/>
            </a:pPr>
            <a:endParaRPr lang="en-US" dirty="0">
              <a:solidFill>
                <a:schemeClr val="tx2"/>
              </a:solidFill>
            </a:endParaRPr>
          </a:p>
          <a:p>
            <a:endParaRPr lang="en-US" dirty="0">
              <a:solidFill>
                <a:srgbClr val="FF0000"/>
              </a:solidFill>
            </a:endParaRPr>
          </a:p>
        </p:txBody>
      </p:sp>
      <p:sp>
        <p:nvSpPr>
          <p:cNvPr id="7" name="Content Placeholder 4">
            <a:extLst>
              <a:ext uri="{FF2B5EF4-FFF2-40B4-BE49-F238E27FC236}">
                <a16:creationId xmlns:a16="http://schemas.microsoft.com/office/drawing/2014/main" id="{FE9B2363-82BF-820C-8AF5-5992743E7A94}"/>
              </a:ext>
            </a:extLst>
          </p:cNvPr>
          <p:cNvSpPr>
            <a:spLocks noGrp="1"/>
          </p:cNvSpPr>
          <p:nvPr/>
        </p:nvSpPr>
        <p:spPr>
          <a:xfrm>
            <a:off x="223210" y="2569385"/>
            <a:ext cx="2715697" cy="1130297"/>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dirty="0">
              <a:solidFill>
                <a:schemeClr val="tx2"/>
              </a:solidFill>
            </a:endParaRPr>
          </a:p>
        </p:txBody>
      </p:sp>
      <p:sp>
        <p:nvSpPr>
          <p:cNvPr id="10" name="Content Placeholder 4">
            <a:extLst>
              <a:ext uri="{FF2B5EF4-FFF2-40B4-BE49-F238E27FC236}">
                <a16:creationId xmlns:a16="http://schemas.microsoft.com/office/drawing/2014/main" id="{E6502C06-C19A-9BEB-ABDF-4B2F5AB45100}"/>
              </a:ext>
            </a:extLst>
          </p:cNvPr>
          <p:cNvSpPr txBox="1">
            <a:spLocks/>
          </p:cNvSpPr>
          <p:nvPr/>
        </p:nvSpPr>
        <p:spPr>
          <a:xfrm>
            <a:off x="5636173" y="2650125"/>
            <a:ext cx="2765612" cy="11302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endParaRPr lang="en-US" sz="1400" dirty="0">
              <a:solidFill>
                <a:schemeClr val="tx2"/>
              </a:solidFill>
              <a:latin typeface="Open Sans"/>
              <a:ea typeface="Open Sans"/>
              <a:cs typeface="Open Sans"/>
            </a:endParaRPr>
          </a:p>
        </p:txBody>
      </p:sp>
      <p:sp>
        <p:nvSpPr>
          <p:cNvPr id="6" name="TextBox 5">
            <a:extLst>
              <a:ext uri="{FF2B5EF4-FFF2-40B4-BE49-F238E27FC236}">
                <a16:creationId xmlns:a16="http://schemas.microsoft.com/office/drawing/2014/main" id="{53DD8147-A07D-4775-493A-0471BD4CB869}"/>
              </a:ext>
            </a:extLst>
          </p:cNvPr>
          <p:cNvSpPr txBox="1"/>
          <p:nvPr/>
        </p:nvSpPr>
        <p:spPr>
          <a:xfrm>
            <a:off x="264641" y="1478946"/>
            <a:ext cx="5477070" cy="1477328"/>
          </a:xfrm>
          <a:prstGeom prst="rect">
            <a:avLst/>
          </a:prstGeom>
          <a:noFill/>
        </p:spPr>
        <p:txBody>
          <a:bodyPr wrap="square" rtlCol="0">
            <a:spAutoFit/>
          </a:bodyPr>
          <a:lstStyle/>
          <a:p>
            <a:pPr marL="54610" marR="0">
              <a:spcBef>
                <a:spcPts val="0"/>
              </a:spcBef>
              <a:spcAft>
                <a:spcPts val="0"/>
              </a:spcAft>
            </a:pPr>
            <a:r>
              <a:rPr lang="en-US" sz="1800" b="1" spc="-10" dirty="0">
                <a:effectLst/>
                <a:latin typeface="Open Sans" panose="020B0606030504020204" pitchFamily="34" charset="0"/>
                <a:ea typeface="Calibri" panose="020F0502020204030204" pitchFamily="34" charset="0"/>
              </a:rPr>
              <a:t>Christie Brown, PE </a:t>
            </a:r>
            <a:r>
              <a:rPr lang="en-US" sz="1800" spc="-10" dirty="0">
                <a:solidFill>
                  <a:srgbClr val="000000"/>
                </a:solidFill>
                <a:effectLst/>
                <a:latin typeface="Open Sans" panose="020B0606030504020204" pitchFamily="34" charset="0"/>
                <a:ea typeface="Calibri" panose="020F0502020204030204" pitchFamily="34" charset="0"/>
              </a:rPr>
              <a:t>| Civil Engineering Manager 2</a:t>
            </a:r>
            <a:endParaRPr lang="en-US" sz="1800" dirty="0">
              <a:effectLst/>
              <a:latin typeface="Calibri" panose="020F0502020204030204" pitchFamily="34" charset="0"/>
              <a:ea typeface="Calibri" panose="020F0502020204030204" pitchFamily="34" charset="0"/>
            </a:endParaRPr>
          </a:p>
          <a:p>
            <a:pPr marL="54610" marR="0">
              <a:spcBef>
                <a:spcPts val="0"/>
              </a:spcBef>
              <a:spcAft>
                <a:spcPts val="0"/>
              </a:spcAft>
            </a:pPr>
            <a:r>
              <a:rPr lang="en-US" sz="1800" spc="-10" dirty="0">
                <a:solidFill>
                  <a:srgbClr val="000000"/>
                </a:solidFill>
                <a:effectLst/>
                <a:latin typeface="Open Sans" panose="020B0606030504020204" pitchFamily="34" charset="0"/>
                <a:ea typeface="Calibri" panose="020F0502020204030204" pitchFamily="34" charset="0"/>
              </a:rPr>
              <a:t>Region 1 Project Development</a:t>
            </a:r>
            <a:endParaRPr lang="en-US" sz="1800" dirty="0">
              <a:effectLst/>
              <a:latin typeface="Calibri" panose="020F0502020204030204" pitchFamily="34" charset="0"/>
              <a:ea typeface="Calibri" panose="020F0502020204030204" pitchFamily="34" charset="0"/>
            </a:endParaRPr>
          </a:p>
          <a:p>
            <a:pPr marL="54610" marR="0">
              <a:spcBef>
                <a:spcPts val="0"/>
              </a:spcBef>
              <a:spcAft>
                <a:spcPts val="0"/>
              </a:spcAft>
            </a:pPr>
            <a:r>
              <a:rPr lang="en-US" sz="1800" spc="-10" dirty="0">
                <a:solidFill>
                  <a:srgbClr val="000000"/>
                </a:solidFill>
                <a:effectLst/>
                <a:latin typeface="Open Sans" panose="020B0606030504020204" pitchFamily="34" charset="0"/>
                <a:ea typeface="Calibri" panose="020F0502020204030204" pitchFamily="34" charset="0"/>
              </a:rPr>
              <a:t>p. 865.594.0742 </a:t>
            </a:r>
          </a:p>
          <a:p>
            <a:pPr marL="54610" marR="0">
              <a:spcBef>
                <a:spcPts val="0"/>
              </a:spcBef>
              <a:spcAft>
                <a:spcPts val="0"/>
              </a:spcAft>
            </a:pPr>
            <a:r>
              <a:rPr lang="en-US" sz="1800" spc="-10" dirty="0">
                <a:solidFill>
                  <a:srgbClr val="000000"/>
                </a:solidFill>
                <a:effectLst/>
                <a:latin typeface="Open Sans" panose="020B0606030504020204" pitchFamily="34" charset="0"/>
                <a:ea typeface="Calibri" panose="020F0502020204030204" pitchFamily="34" charset="0"/>
                <a:hlinkClick r:id="rId4"/>
              </a:rPr>
              <a:t>Christie.Brown@tn.gov</a:t>
            </a:r>
            <a:r>
              <a:rPr lang="en-US" sz="1800" spc="-10" dirty="0">
                <a:solidFill>
                  <a:srgbClr val="000000"/>
                </a:solidFill>
                <a:effectLst/>
                <a:latin typeface="Open Sans" panose="020B0606030504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8" name="TextBox 7">
            <a:extLst>
              <a:ext uri="{FF2B5EF4-FFF2-40B4-BE49-F238E27FC236}">
                <a16:creationId xmlns:a16="http://schemas.microsoft.com/office/drawing/2014/main" id="{2624332C-9481-D85F-9269-C15D7818A886}"/>
              </a:ext>
            </a:extLst>
          </p:cNvPr>
          <p:cNvSpPr txBox="1"/>
          <p:nvPr/>
        </p:nvSpPr>
        <p:spPr>
          <a:xfrm>
            <a:off x="264641" y="3134533"/>
            <a:ext cx="4576664" cy="1200329"/>
          </a:xfrm>
          <a:prstGeom prst="rect">
            <a:avLst/>
          </a:prstGeom>
          <a:noFill/>
        </p:spPr>
        <p:txBody>
          <a:bodyPr wrap="square">
            <a:spAutoFit/>
          </a:bodyPr>
          <a:lstStyle/>
          <a:p>
            <a:pPr marL="0" marR="0">
              <a:spcBef>
                <a:spcPts val="0"/>
              </a:spcBef>
              <a:spcAft>
                <a:spcPts val="0"/>
              </a:spcAft>
            </a:pPr>
            <a:r>
              <a:rPr lang="en-US" sz="1800" b="1" dirty="0">
                <a:effectLst/>
                <a:latin typeface="Open Sans" panose="020B0606030504020204" pitchFamily="34" charset="0"/>
                <a:ea typeface="Calibri" panose="020F0502020204030204" pitchFamily="34" charset="0"/>
              </a:rPr>
              <a:t>Troy J Ebbert </a:t>
            </a:r>
            <a:r>
              <a:rPr lang="en-US" sz="1800" dirty="0">
                <a:effectLst/>
                <a:latin typeface="Open Sans" panose="020B0606030504020204" pitchFamily="34" charset="0"/>
                <a:ea typeface="Calibri" panose="020F0502020204030204" pitchFamily="34" charset="0"/>
              </a:rPr>
              <a:t>| Planning Supervisor</a:t>
            </a:r>
            <a:endParaRPr lang="en-US" sz="3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Open Sans" panose="020B0606030504020204" pitchFamily="34" charset="0"/>
                <a:ea typeface="Calibri" panose="020F0502020204030204" pitchFamily="34" charset="0"/>
              </a:rPr>
              <a:t>Region 1 Long Range Planning </a:t>
            </a:r>
            <a:endParaRPr lang="en-US" sz="3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Open Sans" panose="020B0606030504020204" pitchFamily="34" charset="0"/>
                <a:ea typeface="Calibri" panose="020F0502020204030204" pitchFamily="34" charset="0"/>
              </a:rPr>
              <a:t>O: 865.594.2662 C: 865.253.1436</a:t>
            </a:r>
            <a:endParaRPr lang="en-US" sz="3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err="1">
                <a:solidFill>
                  <a:srgbClr val="0000FF"/>
                </a:solidFill>
                <a:effectLst/>
                <a:latin typeface="Open Sans" panose="020B0606030504020204" pitchFamily="34" charset="0"/>
                <a:ea typeface="Calibri" panose="020F0502020204030204" pitchFamily="34" charset="0"/>
                <a:hlinkClick r:id="rId5"/>
              </a:rPr>
              <a:t>Troy.J.Ebbert@Tn.Gov</a:t>
            </a:r>
            <a:r>
              <a:rPr lang="en-US" sz="1800" dirty="0">
                <a:effectLst/>
                <a:latin typeface="Open Sans" panose="020B0606030504020204" pitchFamily="34" charset="0"/>
                <a:ea typeface="Calibri" panose="020F0502020204030204" pitchFamily="34" charset="0"/>
              </a:rPr>
              <a:t> </a:t>
            </a: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4443006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F9A6ACFC-378E-4F0B-88D1-0A1FE137011B}" vid="{A70609BF-3CD6-441D-9EDC-0F1EC4CCCF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riginalDate xmlns="52db29ac-7c39-40b1-89ea-5fda1f1c0276" xsi:nil="true"/>
    <CreatedBy_x002e_ xmlns="52db29ac-7c39-40b1-89ea-5fda1f1c0276" xsi:nil="true"/>
    <Description xmlns="52db29ac-7c39-40b1-89ea-5fda1f1c0276" xsi:nil="true"/>
    <FileSize_x002e_ xmlns="52db29ac-7c39-40b1-89ea-5fda1f1c0276" xsi:nil="true"/>
    <TaxCatchAll xmlns="b5d03e5b-67f9-4998-b70e-b0a6a808d952" xsi:nil="true"/>
    <lcf76f155ced4ddcb4097134ff3c332f xmlns="52db29ac-7c39-40b1-89ea-5fda1f1c0276">
      <Terms xmlns="http://schemas.microsoft.com/office/infopath/2007/PartnerControls"/>
    </lcf76f155ced4ddcb4097134ff3c332f>
    <_dlc_DocId xmlns="b5d03e5b-67f9-4998-b70e-b0a6a808d952">NNHDAM57MDXW-2072636989-1400</_dlc_DocId>
    <_dlc_DocIdUrl xmlns="b5d03e5b-67f9-4998-b70e-b0a6a808d952">
      <Url>https://tennessee.sharepoint.com/sites/TDOT/EPB/LRP/ct/_layouts/15/DocIdRedir.aspx?ID=NNHDAM57MDXW-2072636989-1400</Url>
      <Description>NNHDAM57MDXW-2072636989-1400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1D9CF7EA69D244BE65B0083CE49A81" ma:contentTypeVersion="815" ma:contentTypeDescription="Create a new document." ma:contentTypeScope="" ma:versionID="a1bc1f260cbf2f0e93570857d3c5dcb1">
  <xsd:schema xmlns:xsd="http://www.w3.org/2001/XMLSchema" xmlns:xs="http://www.w3.org/2001/XMLSchema" xmlns:p="http://schemas.microsoft.com/office/2006/metadata/properties" xmlns:ns2="b5d03e5b-67f9-4998-b70e-b0a6a808d952" xmlns:ns3="52db29ac-7c39-40b1-89ea-5fda1f1c0276" targetNamespace="http://schemas.microsoft.com/office/2006/metadata/properties" ma:root="true" ma:fieldsID="eac4de16fc23675ca12dcba8d8a727fa" ns2:_="" ns3:_="">
    <xsd:import namespace="b5d03e5b-67f9-4998-b70e-b0a6a808d952"/>
    <xsd:import namespace="52db29ac-7c39-40b1-89ea-5fda1f1c027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escription" minOccurs="0"/>
                <xsd:element ref="ns3:OriginalDate" minOccurs="0"/>
                <xsd:element ref="ns3:CreatedBy_x002e_" minOccurs="0"/>
                <xsd:element ref="ns3:FileSize_x002e_"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03e5b-67f9-4998-b70e-b0a6a808d9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35fe75be-c691-4976-a605-3e429007ba68}" ma:internalName="TaxCatchAll" ma:showField="CatchAllData" ma:web="b5d03e5b-67f9-4998-b70e-b0a6a808d9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db29ac-7c39-40b1-89ea-5fda1f1c027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escription" ma:index="13" nillable="true" ma:displayName="Description" ma:format="Dropdown" ma:internalName="Description">
      <xsd:simpleType>
        <xsd:restriction base="dms:Text">
          <xsd:maxLength value="255"/>
        </xsd:restriction>
      </xsd:simpleType>
    </xsd:element>
    <xsd:element name="OriginalDate" ma:index="14" nillable="true" ma:displayName="Original Date" ma:format="Dropdown" ma:internalName="OriginalDate">
      <xsd:simpleType>
        <xsd:restriction base="dms:Text">
          <xsd:maxLength value="255"/>
        </xsd:restriction>
      </xsd:simpleType>
    </xsd:element>
    <xsd:element name="CreatedBy_x002e_" ma:index="15" nillable="true" ma:displayName="Created By." ma:format="Dropdown" ma:internalName="CreatedBy_x002e_">
      <xsd:simpleType>
        <xsd:restriction base="dms:Text">
          <xsd:maxLength value="255"/>
        </xsd:restriction>
      </xsd:simpleType>
    </xsd:element>
    <xsd:element name="FileSize_x002e_" ma:index="16" nillable="true" ma:displayName="File Size." ma:format="Dropdown" ma:internalName="FileSize_x002e_">
      <xsd:simpleType>
        <xsd:restriction base="dms:Text">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ec6819c-d561-498f-ad6b-029f1b52bec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FF06F37-A985-4365-9EA3-BDCF4EEFF8B3}">
  <ds:schemaRefs>
    <ds:schemaRef ds:uri="http://schemas.microsoft.com/sharepoint/v3/contenttype/forms"/>
  </ds:schemaRefs>
</ds:datastoreItem>
</file>

<file path=customXml/itemProps2.xml><?xml version="1.0" encoding="utf-8"?>
<ds:datastoreItem xmlns:ds="http://schemas.openxmlformats.org/officeDocument/2006/customXml" ds:itemID="{6B13D9B3-FD5D-4776-A720-96FF771EF7F9}">
  <ds:schemaRefs>
    <ds:schemaRef ds:uri="52db29ac-7c39-40b1-89ea-5fda1f1c0276"/>
    <ds:schemaRef ds:uri="b5d03e5b-67f9-4998-b70e-b0a6a808d9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95A828-E867-4A73-A449-D9A9697FD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03e5b-67f9-4998-b70e-b0a6a808d952"/>
    <ds:schemaRef ds:uri="52db29ac-7c39-40b1-89ea-5fda1f1c0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3836BC1-0225-475C-80F1-77E2D6784F3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83</TotalTime>
  <Words>332</Words>
  <Application>Microsoft Office PowerPoint</Application>
  <PresentationFormat>On-screen Show (4:3)</PresentationFormat>
  <Paragraphs>60</Paragraphs>
  <Slides>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Light</vt:lpstr>
      <vt:lpstr>Georgia</vt:lpstr>
      <vt:lpstr>Open Sans</vt:lpstr>
      <vt:lpstr>PermianSlabSerifTypeface</vt:lpstr>
      <vt:lpstr>Times New Roman</vt:lpstr>
      <vt:lpstr>1_Office Theme</vt:lpstr>
      <vt:lpstr>PowerPoint B</vt:lpstr>
      <vt:lpstr>PowerPoint Presentation</vt:lpstr>
      <vt:lpstr>Criteria</vt:lpstr>
      <vt:lpstr>Timeline</vt:lpstr>
      <vt:lpstr>Criteria Weight</vt:lpstr>
      <vt:lpstr>Summary</vt:lpstr>
      <vt:lpstr> TDOT Three-Year Plan</vt:lpstr>
      <vt:lpstr>ETDD RPO N Ranking Results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Prioritizing and Ranking of Tennessee’s Projects</dc:title>
  <dc:creator>Melanie Murphy</dc:creator>
  <cp:lastModifiedBy>Troy J. Ebbert</cp:lastModifiedBy>
  <cp:revision>25</cp:revision>
  <dcterms:created xsi:type="dcterms:W3CDTF">2019-11-15T18:55:16Z</dcterms:created>
  <dcterms:modified xsi:type="dcterms:W3CDTF">2023-05-17T18:17:32Z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0x010100E21D9CF7EA69D244BE65B0083CE49A81</vt:lpwstr>
  </property>
  <property fmtid="{D5CDD505-2E9C-101B-9397-08002B2CF9AE}" pid="3" name="MediaServiceImageTags">
    <vt:lpwstr/>
  </property>
  <property fmtid="{D5CDD505-2E9C-101B-9397-08002B2CF9AE}" pid="4" name="_dlc_DocIdItemGuid">
    <vt:lpwstr>1a308373-452a-4833-96fe-0a7fa814bde2</vt:lpwstr>
  </property>
</Properties>
</file>