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5"/>
  </p:sldMasterIdLst>
  <p:notesMasterIdLst>
    <p:notesMasterId r:id="rId18"/>
  </p:notesMasterIdLst>
  <p:sldIdLst>
    <p:sldId id="358" r:id="rId6"/>
    <p:sldId id="1184" r:id="rId7"/>
    <p:sldId id="1217" r:id="rId8"/>
    <p:sldId id="1210" r:id="rId9"/>
    <p:sldId id="1170" r:id="rId10"/>
    <p:sldId id="1186" r:id="rId11"/>
    <p:sldId id="1195" r:id="rId12"/>
    <p:sldId id="1193" r:id="rId13"/>
    <p:sldId id="1220" r:id="rId14"/>
    <p:sldId id="1208" r:id="rId15"/>
    <p:sldId id="1219" r:id="rId16"/>
    <p:sldId id="1189" r:id="rId17"/>
  </p:sldIdLst>
  <p:sldSz cx="12192000" cy="6858000"/>
  <p:notesSz cx="7026275" cy="93122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A79721-8691-7B05-E7F8-72F8B876CD9F}" name="Lia Prince" initials="LP" userId="S::jj01466@tn.gov::ec8b910c-40c8-4d7c-9ee0-e4e59e182c86" providerId="AD"/>
  <p188:author id="{71417D26-F5EA-C74A-6EBF-7971EC93BD40}" name="Tom Taylor" initials="TT" userId="S::tom.taylor@atlaspolicy.com::df8e80f4-8662-41f5-bd99-fa8faefce199" providerId="AD"/>
  <p188:author id="{0A6D3242-8E8E-920B-DD08-543C0C5ED9F2}" name="Nicole Lepre" initials="NL" userId="S::nicole.lepre@atlaspolicy.com::76e42162-f553-433b-a722-55248b469be3" providerId="AD"/>
  <p188:author id="{406F316D-4B6F-F9EA-22B7-FFBE64ACBF13}" name="Shauna Basques" initials="SB" userId="S::bg59022@tn.gov::2a490abb-9992-4678-a7f9-213d5e96f5e9" providerId="AD"/>
  <p188:author id="{89B36778-83C3-14C2-4BB1-4829FDD1ECB2}" name="Andrea Noel" initials="AN" userId="Andrea Noel" providerId="None"/>
  <p188:author id="{38BA5F9C-BE8D-9BB3-20CD-4B64B437046F}" name="Scott A. Wolfe" initials="SW" userId="S::jj11214@tn.gov::a954a716-62cf-49e8-b0a0-f2bfc8df043d" providerId="AD"/>
  <p188:author id="{6199DDE1-4998-5F10-D51B-3EA9D7AF1F49}" name="Andrea Noel" initials="AN" userId="S::jj09260@tn.gov::f8c934f8-8a2b-464b-8fd9-717fe1ad7f85" providerId="AD"/>
  <p188:author id="{E20FFEEC-B87B-BC59-623B-46FEA21CB362}" name="Lucy McKenzie" initials="LM" userId="S::Lucy.McKenzie@atlaspolicy.com::1f3e0007-00fc-4398-9a87-42605e1f83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Finlay" initials="MF" lastIdx="4" clrIdx="0">
    <p:extLst>
      <p:ext uri="{19B8F6BF-5375-455C-9EA6-DF929625EA0E}">
        <p15:presenceInfo xmlns:p15="http://schemas.microsoft.com/office/powerpoint/2012/main" userId="S::BG59031@tn.gov::885d7874-4f00-484d-a4ff-199729d2c5c7" providerId="AD"/>
      </p:ext>
    </p:extLst>
  </p:cmAuthor>
  <p:cmAuthor id="2" name="Andrea Noel" initials="AN" lastIdx="1" clrIdx="1">
    <p:extLst>
      <p:ext uri="{19B8F6BF-5375-455C-9EA6-DF929625EA0E}">
        <p15:presenceInfo xmlns:p15="http://schemas.microsoft.com/office/powerpoint/2012/main" userId="Andrea No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EB8B6-AEA3-6B1A-0588-D57E56B088AC}" v="16" dt="2023-05-10T21:36:08.154"/>
    <p1510:client id="{CF495EF8-5CC0-4A38-10D9-FF4A7BC2EDD6}" v="19" dt="2023-05-17T20:46:00.674"/>
  </p1510:revLst>
</p1510:revInfo>
</file>

<file path=ppt/tableStyles.xml><?xml version="1.0" encoding="utf-8"?>
<a:tblStyleLst xmlns:a="http://schemas.openxmlformats.org/drawingml/2006/main" def="{3CEF1334-C751-4474-9706-01E38C2E8529}">
  <a:tblStyle styleId="{3CEF1334-C751-4474-9706-01E38C2E8529}"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0" autoAdjust="0"/>
  </p:normalViewPr>
  <p:slideViewPr>
    <p:cSldViewPr snapToGrid="0">
      <p:cViewPr varScale="1">
        <p:scale>
          <a:sx n="99" d="100"/>
          <a:sy n="99" d="100"/>
        </p:scale>
        <p:origin x="9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gee Roberts" userId="46cc049b-d117-4f7c-a0db-8be8002d14a5" providerId="ADAL" clId="{26C611AE-0E5F-411F-81F3-7AF09DD5DD2D}"/>
    <pc:docChg chg="modSld">
      <pc:chgData name="Degee Roberts" userId="46cc049b-d117-4f7c-a0db-8be8002d14a5" providerId="ADAL" clId="{26C611AE-0E5F-411F-81F3-7AF09DD5DD2D}" dt="2023-05-11T16:06:14.703" v="32" actId="20577"/>
      <pc:docMkLst>
        <pc:docMk/>
      </pc:docMkLst>
      <pc:sldChg chg="modSp mod">
        <pc:chgData name="Degee Roberts" userId="46cc049b-d117-4f7c-a0db-8be8002d14a5" providerId="ADAL" clId="{26C611AE-0E5F-411F-81F3-7AF09DD5DD2D}" dt="2023-05-11T16:05:44.664" v="1" actId="14826"/>
        <pc:sldMkLst>
          <pc:docMk/>
          <pc:sldMk cId="5141208" sldId="1210"/>
        </pc:sldMkLst>
        <pc:picChg chg="mod">
          <ac:chgData name="Degee Roberts" userId="46cc049b-d117-4f7c-a0db-8be8002d14a5" providerId="ADAL" clId="{26C611AE-0E5F-411F-81F3-7AF09DD5DD2D}" dt="2023-05-11T16:03:11.868" v="0" actId="14826"/>
          <ac:picMkLst>
            <pc:docMk/>
            <pc:sldMk cId="5141208" sldId="1210"/>
            <ac:picMk id="6" creationId="{26FB85BC-BE0D-EBA9-34B3-E480B87793C8}"/>
          </ac:picMkLst>
        </pc:picChg>
        <pc:picChg chg="mod">
          <ac:chgData name="Degee Roberts" userId="46cc049b-d117-4f7c-a0db-8be8002d14a5" providerId="ADAL" clId="{26C611AE-0E5F-411F-81F3-7AF09DD5DD2D}" dt="2023-05-11T16:05:44.664" v="1" actId="14826"/>
          <ac:picMkLst>
            <pc:docMk/>
            <pc:sldMk cId="5141208" sldId="1210"/>
            <ac:picMk id="13" creationId="{CB5EC2BF-7C27-D2BC-0F7A-AF0532A296C2}"/>
          </ac:picMkLst>
        </pc:picChg>
      </pc:sldChg>
      <pc:sldChg chg="modSp mod">
        <pc:chgData name="Degee Roberts" userId="46cc049b-d117-4f7c-a0db-8be8002d14a5" providerId="ADAL" clId="{26C611AE-0E5F-411F-81F3-7AF09DD5DD2D}" dt="2023-05-11T16:06:14.703" v="32" actId="20577"/>
        <pc:sldMkLst>
          <pc:docMk/>
          <pc:sldMk cId="4184579433" sldId="1220"/>
        </pc:sldMkLst>
        <pc:spChg chg="mod">
          <ac:chgData name="Degee Roberts" userId="46cc049b-d117-4f7c-a0db-8be8002d14a5" providerId="ADAL" clId="{26C611AE-0E5F-411F-81F3-7AF09DD5DD2D}" dt="2023-05-11T16:06:14.703" v="32" actId="20577"/>
          <ac:spMkLst>
            <pc:docMk/>
            <pc:sldMk cId="4184579433" sldId="1220"/>
            <ac:spMk id="2" creationId="{2173CC04-6682-6833-91EE-C83414CC38B1}"/>
          </ac:spMkLst>
        </pc:spChg>
      </pc:sldChg>
    </pc:docChg>
  </pc:docChgLst>
  <pc:docChgLst>
    <pc:chgData name="Andrea Noel" userId="S::jj09260@tn.gov::f8c934f8-8a2b-464b-8fd9-717fe1ad7f85" providerId="AD" clId="Web-{CF495EF8-5CC0-4A38-10D9-FF4A7BC2EDD6}"/>
    <pc:docChg chg="modSld">
      <pc:chgData name="Andrea Noel" userId="S::jj09260@tn.gov::f8c934f8-8a2b-464b-8fd9-717fe1ad7f85" providerId="AD" clId="Web-{CF495EF8-5CC0-4A38-10D9-FF4A7BC2EDD6}" dt="2023-05-17T20:46:00.674" v="23"/>
      <pc:docMkLst>
        <pc:docMk/>
      </pc:docMkLst>
      <pc:sldChg chg="addSp delSp modSp">
        <pc:chgData name="Andrea Noel" userId="S::jj09260@tn.gov::f8c934f8-8a2b-464b-8fd9-717fe1ad7f85" providerId="AD" clId="Web-{CF495EF8-5CC0-4A38-10D9-FF4A7BC2EDD6}" dt="2023-05-17T20:46:00.674" v="23"/>
        <pc:sldMkLst>
          <pc:docMk/>
          <pc:sldMk cId="5141208" sldId="1210"/>
        </pc:sldMkLst>
        <pc:picChg chg="add mod">
          <ac:chgData name="Andrea Noel" userId="S::jj09260@tn.gov::f8c934f8-8a2b-464b-8fd9-717fe1ad7f85" providerId="AD" clId="Web-{CF495EF8-5CC0-4A38-10D9-FF4A7BC2EDD6}" dt="2023-05-17T20:46:00.674" v="23"/>
          <ac:picMkLst>
            <pc:docMk/>
            <pc:sldMk cId="5141208" sldId="1210"/>
            <ac:picMk id="3" creationId="{3422946B-E3ED-3681-E74A-B5067F31182E}"/>
          </ac:picMkLst>
        </pc:picChg>
        <pc:picChg chg="del mod">
          <ac:chgData name="Andrea Noel" userId="S::jj09260@tn.gov::f8c934f8-8a2b-464b-8fd9-717fe1ad7f85" providerId="AD" clId="Web-{CF495EF8-5CC0-4A38-10D9-FF4A7BC2EDD6}" dt="2023-05-17T20:45:45.283" v="19"/>
          <ac:picMkLst>
            <pc:docMk/>
            <pc:sldMk cId="5141208" sldId="1210"/>
            <ac:picMk id="13" creationId="{CB5EC2BF-7C27-D2BC-0F7A-AF0532A296C2}"/>
          </ac:picMkLst>
        </pc:picChg>
      </pc:sldChg>
      <pc:sldChg chg="addSp delSp modSp modNotes">
        <pc:chgData name="Andrea Noel" userId="S::jj09260@tn.gov::f8c934f8-8a2b-464b-8fd9-717fe1ad7f85" providerId="AD" clId="Web-{CF495EF8-5CC0-4A38-10D9-FF4A7BC2EDD6}" dt="2023-05-17T20:44:33.704" v="17"/>
        <pc:sldMkLst>
          <pc:docMk/>
          <pc:sldMk cId="4184579433" sldId="1220"/>
        </pc:sldMkLst>
        <pc:spChg chg="add del mod">
          <ac:chgData name="Andrea Noel" userId="S::jj09260@tn.gov::f8c934f8-8a2b-464b-8fd9-717fe1ad7f85" providerId="AD" clId="Web-{CF495EF8-5CC0-4A38-10D9-FF4A7BC2EDD6}" dt="2023-05-17T20:43:18.453" v="3"/>
          <ac:spMkLst>
            <pc:docMk/>
            <pc:sldMk cId="4184579433" sldId="1220"/>
            <ac:spMk id="10" creationId="{E73F1E8B-5B0A-F039-29EF-16845AF75A26}"/>
          </ac:spMkLst>
        </pc:spChg>
        <pc:graphicFrameChg chg="del">
          <ac:chgData name="Andrea Noel" userId="S::jj09260@tn.gov::f8c934f8-8a2b-464b-8fd9-717fe1ad7f85" providerId="AD" clId="Web-{CF495EF8-5CC0-4A38-10D9-FF4A7BC2EDD6}" dt="2023-05-17T20:43:13.109" v="1"/>
          <ac:graphicFrameMkLst>
            <pc:docMk/>
            <pc:sldMk cId="4184579433" sldId="1220"/>
            <ac:graphicFrameMk id="4" creationId="{60C18EE5-1E34-EB53-CD17-ED10FD53C3F6}"/>
          </ac:graphicFrameMkLst>
        </pc:graphicFrameChg>
        <pc:graphicFrameChg chg="del">
          <ac:chgData name="Andrea Noel" userId="S::jj09260@tn.gov::f8c934f8-8a2b-464b-8fd9-717fe1ad7f85" providerId="AD" clId="Web-{CF495EF8-5CC0-4A38-10D9-FF4A7BC2EDD6}" dt="2023-05-17T20:43:31.047" v="7"/>
          <ac:graphicFrameMkLst>
            <pc:docMk/>
            <pc:sldMk cId="4184579433" sldId="1220"/>
            <ac:graphicFrameMk id="6" creationId="{156C2B69-D931-9902-CBE4-8B91DD6D9AE6}"/>
          </ac:graphicFrameMkLst>
        </pc:graphicFrameChg>
        <pc:graphicFrameChg chg="del">
          <ac:chgData name="Andrea Noel" userId="S::jj09260@tn.gov::f8c934f8-8a2b-464b-8fd9-717fe1ad7f85" providerId="AD" clId="Web-{CF495EF8-5CC0-4A38-10D9-FF4A7BC2EDD6}" dt="2023-05-17T20:43:16.359" v="2"/>
          <ac:graphicFrameMkLst>
            <pc:docMk/>
            <pc:sldMk cId="4184579433" sldId="1220"/>
            <ac:graphicFrameMk id="7" creationId="{A44E526A-5A0A-B5AA-4626-C1170524AEA4}"/>
          </ac:graphicFrameMkLst>
        </pc:graphicFrameChg>
        <pc:picChg chg="add mod">
          <ac:chgData name="Andrea Noel" userId="S::jj09260@tn.gov::f8c934f8-8a2b-464b-8fd9-717fe1ad7f85" providerId="AD" clId="Web-{CF495EF8-5CC0-4A38-10D9-FF4A7BC2EDD6}" dt="2023-05-17T20:43:29.641" v="6"/>
          <ac:picMkLst>
            <pc:docMk/>
            <pc:sldMk cId="4184579433" sldId="1220"/>
            <ac:picMk id="8" creationId="{DABAF968-D935-E1A2-39D0-304162B0F5EF}"/>
          </ac:picMkLst>
        </pc:picChg>
        <pc:picChg chg="add mod">
          <ac:chgData name="Andrea Noel" userId="S::jj09260@tn.gov::f8c934f8-8a2b-464b-8fd9-717fe1ad7f85" providerId="AD" clId="Web-{CF495EF8-5CC0-4A38-10D9-FF4A7BC2EDD6}" dt="2023-05-17T20:43:56.610" v="12"/>
          <ac:picMkLst>
            <pc:docMk/>
            <pc:sldMk cId="4184579433" sldId="1220"/>
            <ac:picMk id="11" creationId="{AFA82DF1-8758-4BB3-6A9C-896C208A23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0"/>
            <a:ext cx="3044718" cy="467231"/>
          </a:xfrm>
          <a:prstGeom prst="rect">
            <a:avLst/>
          </a:prstGeom>
          <a:noFill/>
          <a:ln>
            <a:noFill/>
          </a:ln>
        </p:spPr>
        <p:txBody>
          <a:bodyPr lIns="93339" tIns="93339" rIns="93339" bIns="93339" anchor="t" anchorCtr="0"/>
          <a:lstStyle>
            <a:lvl1pPr marL="0" marR="0" indent="0" algn="l" rtl="0">
              <a:spcBef>
                <a:spcPts val="0"/>
              </a:spcBef>
              <a:defRPr/>
            </a:lvl1pPr>
            <a:lvl2pPr marL="466772" marR="0" indent="0" algn="l" rtl="0">
              <a:spcBef>
                <a:spcPts val="0"/>
              </a:spcBef>
              <a:defRPr/>
            </a:lvl2pPr>
            <a:lvl3pPr marL="933544" marR="0" indent="0" algn="l" rtl="0">
              <a:spcBef>
                <a:spcPts val="0"/>
              </a:spcBef>
              <a:defRPr/>
            </a:lvl3pPr>
            <a:lvl4pPr marL="1400316" marR="0" indent="0" algn="l" rtl="0">
              <a:spcBef>
                <a:spcPts val="0"/>
              </a:spcBef>
              <a:defRPr/>
            </a:lvl4pPr>
            <a:lvl5pPr marL="1867088" marR="0" indent="0" algn="l" rtl="0">
              <a:spcBef>
                <a:spcPts val="0"/>
              </a:spcBef>
              <a:defRPr/>
            </a:lvl5pPr>
            <a:lvl6pPr marL="2333860" marR="0" indent="0" algn="l" rtl="0">
              <a:spcBef>
                <a:spcPts val="0"/>
              </a:spcBef>
              <a:defRPr/>
            </a:lvl6pPr>
            <a:lvl7pPr marL="2800632" marR="0" indent="0" algn="l" rtl="0">
              <a:spcBef>
                <a:spcPts val="0"/>
              </a:spcBef>
              <a:defRPr/>
            </a:lvl7pPr>
            <a:lvl8pPr marL="3267404" marR="0" indent="0" algn="l" rtl="0">
              <a:spcBef>
                <a:spcPts val="0"/>
              </a:spcBef>
              <a:defRPr/>
            </a:lvl8pPr>
            <a:lvl9pPr marL="3734175" marR="0" indent="0" algn="l" rtl="0">
              <a:spcBef>
                <a:spcPts val="0"/>
              </a:spcBef>
              <a:defRPr/>
            </a:lvl9pPr>
          </a:lstStyle>
          <a:p>
            <a:endParaRPr/>
          </a:p>
        </p:txBody>
      </p:sp>
      <p:sp>
        <p:nvSpPr>
          <p:cNvPr id="3" name="Shape 3"/>
          <p:cNvSpPr txBox="1">
            <a:spLocks noGrp="1"/>
          </p:cNvSpPr>
          <p:nvPr>
            <p:ph type="dt" idx="10"/>
          </p:nvPr>
        </p:nvSpPr>
        <p:spPr>
          <a:xfrm>
            <a:off x="3979930" y="0"/>
            <a:ext cx="3044718" cy="467231"/>
          </a:xfrm>
          <a:prstGeom prst="rect">
            <a:avLst/>
          </a:prstGeom>
          <a:noFill/>
          <a:ln>
            <a:noFill/>
          </a:ln>
        </p:spPr>
        <p:txBody>
          <a:bodyPr lIns="93339" tIns="93339" rIns="93339" bIns="93339" anchor="t" anchorCtr="0"/>
          <a:lstStyle>
            <a:lvl1pPr marL="0" marR="0" indent="0" algn="r" rtl="0">
              <a:spcBef>
                <a:spcPts val="0"/>
              </a:spcBef>
              <a:defRPr/>
            </a:lvl1pPr>
            <a:lvl2pPr marL="466772" marR="0" indent="0" algn="l" rtl="0">
              <a:spcBef>
                <a:spcPts val="0"/>
              </a:spcBef>
              <a:defRPr/>
            </a:lvl2pPr>
            <a:lvl3pPr marL="933544" marR="0" indent="0" algn="l" rtl="0">
              <a:spcBef>
                <a:spcPts val="0"/>
              </a:spcBef>
              <a:defRPr/>
            </a:lvl3pPr>
            <a:lvl4pPr marL="1400316" marR="0" indent="0" algn="l" rtl="0">
              <a:spcBef>
                <a:spcPts val="0"/>
              </a:spcBef>
              <a:defRPr/>
            </a:lvl4pPr>
            <a:lvl5pPr marL="1867088" marR="0" indent="0" algn="l" rtl="0">
              <a:spcBef>
                <a:spcPts val="0"/>
              </a:spcBef>
              <a:defRPr/>
            </a:lvl5pPr>
            <a:lvl6pPr marL="2333860" marR="0" indent="0" algn="l" rtl="0">
              <a:spcBef>
                <a:spcPts val="0"/>
              </a:spcBef>
              <a:defRPr/>
            </a:lvl6pPr>
            <a:lvl7pPr marL="2800632" marR="0" indent="0" algn="l" rtl="0">
              <a:spcBef>
                <a:spcPts val="0"/>
              </a:spcBef>
              <a:defRPr/>
            </a:lvl7pPr>
            <a:lvl8pPr marL="3267404" marR="0" indent="0" algn="l" rtl="0">
              <a:spcBef>
                <a:spcPts val="0"/>
              </a:spcBef>
              <a:defRPr/>
            </a:lvl8pPr>
            <a:lvl9pPr marL="3734175" marR="0" indent="0" algn="l" rtl="0">
              <a:spcBef>
                <a:spcPts val="0"/>
              </a:spcBef>
              <a:defRPr/>
            </a:lvl9pPr>
          </a:lstStyle>
          <a:p>
            <a:endParaRPr/>
          </a:p>
        </p:txBody>
      </p:sp>
      <p:sp>
        <p:nvSpPr>
          <p:cNvPr id="4" name="Shape 4"/>
          <p:cNvSpPr>
            <a:spLocks noGrp="1" noRot="1" noChangeAspect="1"/>
          </p:cNvSpPr>
          <p:nvPr>
            <p:ph type="sldImg" idx="3"/>
          </p:nvPr>
        </p:nvSpPr>
        <p:spPr>
          <a:xfrm>
            <a:off x="719138" y="1163638"/>
            <a:ext cx="5588000" cy="3143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2629" y="4481532"/>
            <a:ext cx="5621019" cy="3666709"/>
          </a:xfrm>
          <a:prstGeom prst="rect">
            <a:avLst/>
          </a:prstGeom>
          <a:noFill/>
          <a:ln>
            <a:noFill/>
          </a:ln>
        </p:spPr>
        <p:txBody>
          <a:bodyPr lIns="93339" tIns="93339" rIns="93339" bIns="93339"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2" y="8845045"/>
            <a:ext cx="3044718" cy="467229"/>
          </a:xfrm>
          <a:prstGeom prst="rect">
            <a:avLst/>
          </a:prstGeom>
          <a:noFill/>
          <a:ln>
            <a:noFill/>
          </a:ln>
        </p:spPr>
        <p:txBody>
          <a:bodyPr lIns="93339" tIns="93339" rIns="93339" bIns="93339" anchor="b" anchorCtr="0"/>
          <a:lstStyle>
            <a:lvl1pPr marL="0" marR="0" indent="0" algn="l" rtl="0">
              <a:spcBef>
                <a:spcPts val="0"/>
              </a:spcBef>
              <a:defRPr/>
            </a:lvl1pPr>
            <a:lvl2pPr marL="466772" marR="0" indent="0" algn="l" rtl="0">
              <a:spcBef>
                <a:spcPts val="0"/>
              </a:spcBef>
              <a:defRPr/>
            </a:lvl2pPr>
            <a:lvl3pPr marL="933544" marR="0" indent="0" algn="l" rtl="0">
              <a:spcBef>
                <a:spcPts val="0"/>
              </a:spcBef>
              <a:defRPr/>
            </a:lvl3pPr>
            <a:lvl4pPr marL="1400316" marR="0" indent="0" algn="l" rtl="0">
              <a:spcBef>
                <a:spcPts val="0"/>
              </a:spcBef>
              <a:defRPr/>
            </a:lvl4pPr>
            <a:lvl5pPr marL="1867088" marR="0" indent="0" algn="l" rtl="0">
              <a:spcBef>
                <a:spcPts val="0"/>
              </a:spcBef>
              <a:defRPr/>
            </a:lvl5pPr>
            <a:lvl6pPr marL="2333860" marR="0" indent="0" algn="l" rtl="0">
              <a:spcBef>
                <a:spcPts val="0"/>
              </a:spcBef>
              <a:defRPr/>
            </a:lvl6pPr>
            <a:lvl7pPr marL="2800632" marR="0" indent="0" algn="l" rtl="0">
              <a:spcBef>
                <a:spcPts val="0"/>
              </a:spcBef>
              <a:defRPr/>
            </a:lvl7pPr>
            <a:lvl8pPr marL="3267404" marR="0" indent="0" algn="l" rtl="0">
              <a:spcBef>
                <a:spcPts val="0"/>
              </a:spcBef>
              <a:defRPr/>
            </a:lvl8pPr>
            <a:lvl9pPr marL="3734175" marR="0" indent="0" algn="l" rtl="0">
              <a:spcBef>
                <a:spcPts val="0"/>
              </a:spcBef>
              <a:defRPr/>
            </a:lvl9pPr>
          </a:lstStyle>
          <a:p>
            <a:endParaRPr/>
          </a:p>
        </p:txBody>
      </p:sp>
      <p:sp>
        <p:nvSpPr>
          <p:cNvPr id="7" name="Shape 7"/>
          <p:cNvSpPr txBox="1">
            <a:spLocks noGrp="1"/>
          </p:cNvSpPr>
          <p:nvPr>
            <p:ph type="sldNum" idx="12"/>
          </p:nvPr>
        </p:nvSpPr>
        <p:spPr>
          <a:xfrm>
            <a:off x="3979930" y="8845045"/>
            <a:ext cx="3044718" cy="467229"/>
          </a:xfrm>
          <a:prstGeom prst="rect">
            <a:avLst/>
          </a:prstGeom>
          <a:noFill/>
          <a:ln>
            <a:noFill/>
          </a:ln>
        </p:spPr>
        <p:txBody>
          <a:bodyPr lIns="93339" tIns="46656" rIns="93339" bIns="46656" anchor="b" anchorCtr="0">
            <a:noAutofit/>
          </a:bodyPr>
          <a:lstStyle/>
          <a:p>
            <a:pPr algn="r">
              <a:buSzPct val="25000"/>
            </a:pPr>
            <a:fld id="{00000000-1234-1234-1234-123412341234}" type="slidenum">
              <a:rPr lang="en-US" sz="1200" smtClean="0">
                <a:solidFill>
                  <a:schemeClr val="dk1"/>
                </a:solidFill>
              </a:rPr>
              <a:pPr algn="r">
                <a:buSzPct val="25000"/>
              </a:pPr>
              <a:t>‹#›</a:t>
            </a:fld>
            <a:endParaRPr lang="en-US" sz="1200">
              <a:solidFill>
                <a:schemeClr val="dk1"/>
              </a:solidFill>
            </a:endParaRPr>
          </a:p>
        </p:txBody>
      </p:sp>
    </p:spTree>
    <p:extLst>
      <p:ext uri="{BB962C8B-B14F-4D97-AF65-F5344CB8AC3E}">
        <p14:creationId xmlns:p14="http://schemas.microsoft.com/office/powerpoint/2010/main" val="2198136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719138" y="1163638"/>
            <a:ext cx="5588000" cy="3143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2629" y="4481532"/>
            <a:ext cx="5621019" cy="3666709"/>
          </a:xfrm>
          <a:prstGeom prst="rect">
            <a:avLst/>
          </a:prstGeom>
          <a:noFill/>
          <a:ln>
            <a:noFill/>
          </a:ln>
        </p:spPr>
        <p:txBody>
          <a:bodyPr lIns="93339" tIns="46656" rIns="93339" bIns="46656" anchor="t" anchorCtr="0">
            <a:noAutofit/>
          </a:bodyPr>
          <a:lstStyle/>
          <a:p>
            <a:endParaRPr>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3979930" y="8845045"/>
            <a:ext cx="3044718" cy="467229"/>
          </a:xfrm>
          <a:prstGeom prst="rect">
            <a:avLst/>
          </a:prstGeom>
          <a:noFill/>
          <a:ln>
            <a:noFill/>
          </a:ln>
        </p:spPr>
        <p:txBody>
          <a:bodyPr lIns="93339" tIns="46656" rIns="93339" bIns="46656" anchor="b" anchorCtr="0">
            <a:noAutofit/>
          </a:bodyPr>
          <a:lstStyle/>
          <a:p>
            <a:pPr algn="r">
              <a:buSzPct val="25000"/>
            </a:pPr>
            <a:fld id="{00000000-1234-1234-1234-123412341234}" type="slidenum">
              <a:rPr lang="en-US" sz="1200">
                <a:solidFill>
                  <a:schemeClr val="dk1"/>
                </a:solidFill>
              </a:rPr>
              <a:pPr algn="r">
                <a:buSzPct val="25000"/>
              </a:pPr>
              <a:t>1</a:t>
            </a:fld>
            <a:endParaRPr lang="en-US"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154041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PROTECT program requires states to use at least 2% of their formula funds for planning activities. TDOT intends to release a competitive grant for local agencies (including transit agencies) to develop resiliency related activities (see list above).  We hope to open applications in fall 2023. It is never too early to start thinking about submitting an application.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11</a:t>
            </a:fld>
            <a:endParaRPr lang="en-US" sz="1200">
              <a:solidFill>
                <a:schemeClr val="dk1"/>
              </a:solidFill>
            </a:endParaRPr>
          </a:p>
        </p:txBody>
      </p:sp>
    </p:spTree>
    <p:extLst>
      <p:ext uri="{BB962C8B-B14F-4D97-AF65-F5344CB8AC3E}">
        <p14:creationId xmlns:p14="http://schemas.microsoft.com/office/powerpoint/2010/main" val="359288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GM EV1 introduced in 1996.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12</a:t>
            </a:fld>
            <a:endParaRPr lang="en-US" sz="1200">
              <a:solidFill>
                <a:schemeClr val="dk1"/>
              </a:solidFill>
            </a:endParaRPr>
          </a:p>
        </p:txBody>
      </p:sp>
    </p:spTree>
    <p:extLst>
      <p:ext uri="{BB962C8B-B14F-4D97-AF65-F5344CB8AC3E}">
        <p14:creationId xmlns:p14="http://schemas.microsoft.com/office/powerpoint/2010/main" val="406900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2629" y="4481532"/>
            <a:ext cx="5621019" cy="3666709"/>
          </a:xfrm>
          <a:prstGeom prst="rect">
            <a:avLst/>
          </a:prstGeom>
        </p:spPr>
        <p:txBody>
          <a:bodyPr lIns="93339" tIns="93339" rIns="93339" bIns="93339" anchor="t" anchorCtr="0">
            <a:noAutofit/>
          </a:bodyPr>
          <a:lstStyle/>
          <a:p>
            <a:r>
              <a:rPr lang="en-US">
                <a:cs typeface="Arial"/>
              </a:rPr>
              <a:t>The NEVI program has released 7.5 billion nationally. 2.5 billion that FHWA will administer as competitive grants. The other 5 billion was apportioned to states to fulfill the requirements of adding a DC-Fast charging station at least every 50-miles along the designated alternative fuel corridors, with 4 charging ports at each location, within 1-mile of an exit, and capable of delivering 150kW or power to each port.  TN will receive 88 million. </a:t>
            </a:r>
          </a:p>
        </p:txBody>
      </p:sp>
      <p:sp>
        <p:nvSpPr>
          <p:cNvPr id="157" name="Shape 157"/>
          <p:cNvSpPr>
            <a:spLocks noGrp="1" noRot="1" noChangeAspect="1"/>
          </p:cNvSpPr>
          <p:nvPr>
            <p:ph type="sldImg" idx="2"/>
          </p:nvPr>
        </p:nvSpPr>
        <p:spPr>
          <a:xfrm>
            <a:off x="719138" y="1163638"/>
            <a:ext cx="5588000" cy="31432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05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notice of intent (to grant these funds) was released on March 17 and we expect the Notice of Funding to be released as a grant in late spring 2023. With this schedule we wouldn’t expect to see any ground breaking until next spring.  There are currently only 10 existing NEVI compliant (DC fast charge stations along the alternative fuel corridors) we expect to add approximately 30 more charging stations through this funding opportunity.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3</a:t>
            </a:fld>
            <a:endParaRPr lang="en-US" sz="1200">
              <a:solidFill>
                <a:schemeClr val="dk1"/>
              </a:solidFill>
            </a:endParaRPr>
          </a:p>
        </p:txBody>
      </p:sp>
    </p:spTree>
    <p:extLst>
      <p:ext uri="{BB962C8B-B14F-4D97-AF65-F5344CB8AC3E}">
        <p14:creationId xmlns:p14="http://schemas.microsoft.com/office/powerpoint/2010/main" val="404178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March 2023, TN had almost 26 thousand EV’s registered (BEV’s + PHEV’s).. Compared to the top 4 counties in the state (Davidson -4,433, Williamson -4,223, Knox -3,118, Shelby -2,983). </a:t>
            </a:r>
          </a:p>
          <a:p>
            <a:r>
              <a:rPr lang="en-US" dirty="0"/>
              <a:t>As of March 2023, there were 625 existing public EV stations (level 2 and DC Fast charge combined). We have included the links to websites if you want to explore for yourselves.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4</a:t>
            </a:fld>
            <a:endParaRPr lang="en-US" sz="1200">
              <a:solidFill>
                <a:schemeClr val="dk1"/>
              </a:solidFill>
            </a:endParaRPr>
          </a:p>
        </p:txBody>
      </p:sp>
    </p:spTree>
    <p:extLst>
      <p:ext uri="{BB962C8B-B14F-4D97-AF65-F5344CB8AC3E}">
        <p14:creationId xmlns:p14="http://schemas.microsoft.com/office/powerpoint/2010/main" val="174533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TN will receive approximately $139 million over the 5-year period, from 2022-2026, to implement Carbon Reduction projects.  TDOT programs office is working with AECOM to develop a strategy plan, which is due to FHWA in November 2023.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5</a:t>
            </a:fld>
            <a:endParaRPr lang="en-US" sz="1200">
              <a:solidFill>
                <a:schemeClr val="dk1"/>
              </a:solidFill>
            </a:endParaRPr>
          </a:p>
        </p:txBody>
      </p:sp>
    </p:spTree>
    <p:extLst>
      <p:ext uri="{BB962C8B-B14F-4D97-AF65-F5344CB8AC3E}">
        <p14:creationId xmlns:p14="http://schemas.microsoft.com/office/powerpoint/2010/main" val="364234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funds are allocated to population categories based upon urbanized boundaries.  TDOT’s AQ office will work with the city and MPO to determine suitable projects for this area. </a:t>
            </a:r>
          </a:p>
          <a:p>
            <a:r>
              <a:rPr lang="en-US" dirty="0"/>
              <a:t>TDOT sent out a survey to get an idea of the project types most desired by stakeholders.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6</a:t>
            </a:fld>
            <a:endParaRPr lang="en-US" sz="1200">
              <a:solidFill>
                <a:schemeClr val="dk1"/>
              </a:solidFill>
            </a:endParaRPr>
          </a:p>
        </p:txBody>
      </p:sp>
    </p:spTree>
    <p:extLst>
      <p:ext uri="{BB962C8B-B14F-4D97-AF65-F5344CB8AC3E}">
        <p14:creationId xmlns:p14="http://schemas.microsoft.com/office/powerpoint/2010/main" val="390211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120 people statewide complete the survey. The survey just closed a few days ago so we only have statewide data but in a few weeks we will have an analysis for each </a:t>
            </a:r>
            <a:r>
              <a:rPr lang="en-US"/>
              <a:t>population category.   </a:t>
            </a:r>
            <a:r>
              <a:rPr lang="en-US" dirty="0"/>
              <a:t>This isn’t so important in the 4 TMA’s but for the other population categories, the AQ office will be working to develop projects based upon these results.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7</a:t>
            </a:fld>
            <a:endParaRPr lang="en-US" sz="1200">
              <a:solidFill>
                <a:schemeClr val="dk1"/>
              </a:solidFill>
            </a:endParaRPr>
          </a:p>
        </p:txBody>
      </p:sp>
    </p:spTree>
    <p:extLst>
      <p:ext uri="{BB962C8B-B14F-4D97-AF65-F5344CB8AC3E}">
        <p14:creationId xmlns:p14="http://schemas.microsoft.com/office/powerpoint/2010/main" val="292455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TSMO, Transit and TDM strategies were ranked highest.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8</a:t>
            </a:fld>
            <a:endParaRPr lang="en-US" sz="1200">
              <a:solidFill>
                <a:schemeClr val="dk1"/>
              </a:solidFill>
            </a:endParaRPr>
          </a:p>
        </p:txBody>
      </p:sp>
    </p:spTree>
    <p:extLst>
      <p:ext uri="{BB962C8B-B14F-4D97-AF65-F5344CB8AC3E}">
        <p14:creationId xmlns:p14="http://schemas.microsoft.com/office/powerpoint/2010/main" val="140996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ETS 7 surveys were completed.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rPr>
              <a:pPr algn="r">
                <a:buSzPct val="25000"/>
              </a:pPr>
              <a:t>9</a:t>
            </a:fld>
            <a:endParaRPr lang="en-US" sz="1200">
              <a:solidFill>
                <a:schemeClr val="dk1"/>
              </a:solidFill>
            </a:endParaRPr>
          </a:p>
        </p:txBody>
      </p:sp>
    </p:spTree>
    <p:extLst>
      <p:ext uri="{BB962C8B-B14F-4D97-AF65-F5344CB8AC3E}">
        <p14:creationId xmlns:p14="http://schemas.microsoft.com/office/powerpoint/2010/main" val="276840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600">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26011713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pic>
        <p:nvPicPr>
          <p:cNvPr id="9" name="Picture 8" descr="Text&#10;&#10;Description automatically generated">
            <a:extLst>
              <a:ext uri="{FF2B5EF4-FFF2-40B4-BE49-F238E27FC236}">
                <a16:creationId xmlns:a16="http://schemas.microsoft.com/office/drawing/2014/main" id="{35DC11AC-B2C2-4237-95C2-88C702DE8C97}"/>
              </a:ext>
            </a:extLst>
          </p:cNvPr>
          <p:cNvPicPr>
            <a:picLocks noChangeAspect="1"/>
          </p:cNvPicPr>
          <p:nvPr userDrawn="1"/>
        </p:nvPicPr>
        <p:blipFill rotWithShape="1">
          <a:blip r:embed="rId2"/>
          <a:srcRect r="6534"/>
          <a:stretch/>
        </p:blipFill>
        <p:spPr>
          <a:xfrm>
            <a:off x="10896601" y="5485521"/>
            <a:ext cx="1142999" cy="1296280"/>
          </a:xfrm>
          <a:prstGeom prst="rect">
            <a:avLst/>
          </a:prstGeom>
        </p:spPr>
      </p:pic>
    </p:spTree>
    <p:extLst>
      <p:ext uri="{BB962C8B-B14F-4D97-AF65-F5344CB8AC3E}">
        <p14:creationId xmlns:p14="http://schemas.microsoft.com/office/powerpoint/2010/main" val="221038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pic>
        <p:nvPicPr>
          <p:cNvPr id="5" name="Picture 4" descr="Text&#10;&#10;Description automatically generated">
            <a:extLst>
              <a:ext uri="{FF2B5EF4-FFF2-40B4-BE49-F238E27FC236}">
                <a16:creationId xmlns:a16="http://schemas.microsoft.com/office/drawing/2014/main" id="{6EB8E42B-2498-44B1-BD26-6444E14BC9AF}"/>
              </a:ext>
            </a:extLst>
          </p:cNvPr>
          <p:cNvPicPr>
            <a:picLocks noChangeAspect="1"/>
          </p:cNvPicPr>
          <p:nvPr userDrawn="1"/>
        </p:nvPicPr>
        <p:blipFill rotWithShape="1">
          <a:blip r:embed="rId2"/>
          <a:srcRect r="6534"/>
          <a:stretch/>
        </p:blipFill>
        <p:spPr>
          <a:xfrm>
            <a:off x="10977726" y="5524498"/>
            <a:ext cx="1066799" cy="1209861"/>
          </a:xfrm>
          <a:prstGeom prst="rect">
            <a:avLst/>
          </a:prstGeom>
        </p:spPr>
      </p:pic>
    </p:spTree>
    <p:extLst>
      <p:ext uri="{BB962C8B-B14F-4D97-AF65-F5344CB8AC3E}">
        <p14:creationId xmlns:p14="http://schemas.microsoft.com/office/powerpoint/2010/main" val="166596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5" y="1346201"/>
            <a:ext cx="62714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72848" y="1346201"/>
            <a:ext cx="60036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pic>
        <p:nvPicPr>
          <p:cNvPr id="6" name="Picture 5" descr="Text&#10;&#10;Description automatically generated">
            <a:extLst>
              <a:ext uri="{FF2B5EF4-FFF2-40B4-BE49-F238E27FC236}">
                <a16:creationId xmlns:a16="http://schemas.microsoft.com/office/drawing/2014/main" id="{9E132CEB-84DB-4268-B275-C0BFEB3D8EED}"/>
              </a:ext>
            </a:extLst>
          </p:cNvPr>
          <p:cNvPicPr>
            <a:picLocks noChangeAspect="1"/>
          </p:cNvPicPr>
          <p:nvPr userDrawn="1"/>
        </p:nvPicPr>
        <p:blipFill rotWithShape="1">
          <a:blip r:embed="rId2"/>
          <a:srcRect r="6534"/>
          <a:stretch/>
        </p:blipFill>
        <p:spPr>
          <a:xfrm>
            <a:off x="10909686" y="5571939"/>
            <a:ext cx="1066799" cy="1209861"/>
          </a:xfrm>
          <a:prstGeom prst="rect">
            <a:avLst/>
          </a:prstGeom>
        </p:spPr>
      </p:pic>
    </p:spTree>
    <p:extLst>
      <p:ext uri="{BB962C8B-B14F-4D97-AF65-F5344CB8AC3E}">
        <p14:creationId xmlns:p14="http://schemas.microsoft.com/office/powerpoint/2010/main" val="240463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6993" y="1315594"/>
            <a:ext cx="5819616"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6994" y="1955356"/>
            <a:ext cx="58196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1068" y="1315594"/>
            <a:ext cx="5816216"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1067" y="1966403"/>
            <a:ext cx="581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pic>
        <p:nvPicPr>
          <p:cNvPr id="8" name="Picture 7" descr="Text&#10;&#10;Description automatically generated">
            <a:extLst>
              <a:ext uri="{FF2B5EF4-FFF2-40B4-BE49-F238E27FC236}">
                <a16:creationId xmlns:a16="http://schemas.microsoft.com/office/drawing/2014/main" id="{27AB1842-A131-4AF3-9458-E72E7A1A7A36}"/>
              </a:ext>
            </a:extLst>
          </p:cNvPr>
          <p:cNvPicPr>
            <a:picLocks noChangeAspect="1"/>
          </p:cNvPicPr>
          <p:nvPr userDrawn="1"/>
        </p:nvPicPr>
        <p:blipFill rotWithShape="1">
          <a:blip r:embed="rId2"/>
          <a:srcRect r="6534"/>
          <a:stretch/>
        </p:blipFill>
        <p:spPr>
          <a:xfrm>
            <a:off x="10977726" y="5517967"/>
            <a:ext cx="1066799" cy="1209861"/>
          </a:xfrm>
          <a:prstGeom prst="rect">
            <a:avLst/>
          </a:prstGeom>
        </p:spPr>
      </p:pic>
    </p:spTree>
    <p:extLst>
      <p:ext uri="{BB962C8B-B14F-4D97-AF65-F5344CB8AC3E}">
        <p14:creationId xmlns:p14="http://schemas.microsoft.com/office/powerpoint/2010/main" val="405759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pic>
        <p:nvPicPr>
          <p:cNvPr id="4" name="Picture 3" descr="Text&#10;&#10;Description automatically generated">
            <a:extLst>
              <a:ext uri="{FF2B5EF4-FFF2-40B4-BE49-F238E27FC236}">
                <a16:creationId xmlns:a16="http://schemas.microsoft.com/office/drawing/2014/main" id="{B36188FE-FDE5-416A-B459-7166BD9A3FAB}"/>
              </a:ext>
            </a:extLst>
          </p:cNvPr>
          <p:cNvPicPr>
            <a:picLocks noChangeAspect="1"/>
          </p:cNvPicPr>
          <p:nvPr userDrawn="1"/>
        </p:nvPicPr>
        <p:blipFill rotWithShape="1">
          <a:blip r:embed="rId2"/>
          <a:srcRect r="6534"/>
          <a:stretch/>
        </p:blipFill>
        <p:spPr>
          <a:xfrm>
            <a:off x="10975549" y="5517967"/>
            <a:ext cx="1066799" cy="1209861"/>
          </a:xfrm>
          <a:prstGeom prst="rect">
            <a:avLst/>
          </a:prstGeom>
        </p:spPr>
      </p:pic>
    </p:spTree>
    <p:extLst>
      <p:ext uri="{BB962C8B-B14F-4D97-AF65-F5344CB8AC3E}">
        <p14:creationId xmlns:p14="http://schemas.microsoft.com/office/powerpoint/2010/main" val="195807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pic>
        <p:nvPicPr>
          <p:cNvPr id="3" name="Picture 2" descr="Text&#10;&#10;Description automatically generated">
            <a:extLst>
              <a:ext uri="{FF2B5EF4-FFF2-40B4-BE49-F238E27FC236}">
                <a16:creationId xmlns:a16="http://schemas.microsoft.com/office/drawing/2014/main" id="{E27544C3-B732-4F0A-824C-E155BEBC8A3C}"/>
              </a:ext>
            </a:extLst>
          </p:cNvPr>
          <p:cNvPicPr>
            <a:picLocks noChangeAspect="1"/>
          </p:cNvPicPr>
          <p:nvPr userDrawn="1"/>
        </p:nvPicPr>
        <p:blipFill rotWithShape="1">
          <a:blip r:embed="rId2"/>
          <a:srcRect r="6534"/>
          <a:stretch/>
        </p:blipFill>
        <p:spPr>
          <a:xfrm>
            <a:off x="10896600" y="5507081"/>
            <a:ext cx="1066799" cy="1209861"/>
          </a:xfrm>
          <a:prstGeom prst="rect">
            <a:avLst/>
          </a:prstGeom>
        </p:spPr>
      </p:pic>
    </p:spTree>
    <p:extLst>
      <p:ext uri="{BB962C8B-B14F-4D97-AF65-F5344CB8AC3E}">
        <p14:creationId xmlns:p14="http://schemas.microsoft.com/office/powerpoint/2010/main" val="386727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995" y="1097684"/>
            <a:ext cx="11936460" cy="470968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42727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127782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95" y="260640"/>
            <a:ext cx="10972800" cy="7105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6995" y="1288473"/>
            <a:ext cx="117979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95" y="63627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SzPct val="25000"/>
            </a:pPr>
            <a:fld id="{00000000-1234-1234-1234-123412341234}" type="slidenum">
              <a:rPr lang="en-US" smtClean="0">
                <a:solidFill>
                  <a:srgbClr val="EDEDED"/>
                </a:solidFill>
                <a:latin typeface="Cantarell"/>
                <a:ea typeface="Cantarell"/>
                <a:cs typeface="Cantarell"/>
                <a:sym typeface="Cantarell"/>
              </a:rPr>
              <a:pPr>
                <a:buSzPct val="25000"/>
              </a:pPr>
              <a:t>‹#›</a:t>
            </a:fld>
            <a:endParaRPr lang="en-US">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6303500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lvl1pPr algn="l" defTabSz="457189" rtl="0" eaLnBrk="1" latinLnBrk="0" hangingPunct="1">
        <a:spcBef>
          <a:spcPct val="0"/>
        </a:spcBef>
        <a:buNone/>
        <a:defRPr sz="3600" kern="1200">
          <a:solidFill>
            <a:srgbClr val="FFFFFF"/>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8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254094" indent="-339717" algn="l" defTabSz="457189" rtl="0" eaLnBrk="1" latinLnBrk="0" hangingPunct="1">
        <a:spcBef>
          <a:spcPct val="20000"/>
        </a:spcBef>
        <a:buFont typeface="Lucida Grande"/>
        <a:buChar char="-"/>
        <a:defRPr sz="2800" kern="1200">
          <a:solidFill>
            <a:schemeClr val="tx1"/>
          </a:solidFill>
          <a:latin typeface="Arial"/>
          <a:ea typeface="+mn-ea"/>
          <a:cs typeface="Arial"/>
        </a:defRPr>
      </a:lvl3pPr>
      <a:lvl4pPr marL="1709696" indent="-338130" algn="l" defTabSz="457189" rtl="0" eaLnBrk="1" latinLnBrk="0" hangingPunct="1">
        <a:spcBef>
          <a:spcPct val="20000"/>
        </a:spcBef>
        <a:buFont typeface="Lucida Grande"/>
        <a:buChar char="-"/>
        <a:defRPr sz="28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8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mailto:Andrea.noel@t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atlasevhub.com/materials/state-ev-registration-data/" TargetMode="External"/><Relationship Id="rId5" Type="http://schemas.openxmlformats.org/officeDocument/2006/relationships/hyperlink" Target="http://www.afdc.energy.gov/"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0" name="Rectangle 9">
            <a:extLst>
              <a:ext uri="{FF2B5EF4-FFF2-40B4-BE49-F238E27FC236}">
                <a16:creationId xmlns:a16="http://schemas.microsoft.com/office/drawing/2014/main" id="{4CFF097C-EBE8-4324-B5F7-8F5021A05577}"/>
              </a:ext>
            </a:extLst>
          </p:cNvPr>
          <p:cNvSpPr/>
          <p:nvPr/>
        </p:nvSpPr>
        <p:spPr>
          <a:xfrm>
            <a:off x="0" y="4495800"/>
            <a:ext cx="12213771" cy="2285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Shape 138"/>
          <p:cNvSpPr txBox="1">
            <a:spLocks noGrp="1"/>
          </p:cNvSpPr>
          <p:nvPr>
            <p:ph type="ctrTitle"/>
          </p:nvPr>
        </p:nvSpPr>
        <p:spPr>
          <a:xfrm>
            <a:off x="-1" y="4889500"/>
            <a:ext cx="12213771" cy="1054100"/>
          </a:xfrm>
          <a:prstGeom prst="rect">
            <a:avLst/>
          </a:prstGeom>
          <a:noFill/>
          <a:ln>
            <a:noFill/>
          </a:ln>
        </p:spPr>
        <p:txBody>
          <a:bodyPr vert="horz" lIns="91425" tIns="45700" rIns="91425" bIns="45700" rtlCol="0" anchor="t" anchorCtr="0">
            <a:noAutofit/>
          </a:bodyPr>
          <a:lstStyle/>
          <a:p>
            <a:pPr>
              <a:lnSpc>
                <a:spcPct val="90000"/>
              </a:lnSpc>
              <a:spcBef>
                <a:spcPts val="0"/>
              </a:spcBef>
              <a:buClr>
                <a:schemeClr val="lt1"/>
              </a:buClr>
              <a:buSzPct val="25000"/>
            </a:pPr>
            <a:r>
              <a:rPr lang="en-US" sz="4000" b="1">
                <a:solidFill>
                  <a:schemeClr val="tx2"/>
                </a:solidFill>
                <a:latin typeface="Open Sans"/>
                <a:ea typeface="Open Sans"/>
                <a:cs typeface="Open Sans"/>
              </a:rPr>
              <a:t>Infrastructure Investment Jobs Act (IIJA) Programs Updates</a:t>
            </a:r>
          </a:p>
        </p:txBody>
      </p:sp>
      <p:pic>
        <p:nvPicPr>
          <p:cNvPr id="4" name="Picture 3" descr="A picture containing water, sky, outdoor, nature&#10;&#10;Description automatically generated">
            <a:extLst>
              <a:ext uri="{FF2B5EF4-FFF2-40B4-BE49-F238E27FC236}">
                <a16:creationId xmlns:a16="http://schemas.microsoft.com/office/drawing/2014/main" id="{602767C9-5016-4ED0-B7B6-05539201BFA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0" y="1"/>
            <a:ext cx="12213771" cy="4572000"/>
          </a:xfrm>
          <a:prstGeom prst="rect">
            <a:avLst/>
          </a:prstGeom>
        </p:spPr>
      </p:pic>
      <p:sp>
        <p:nvSpPr>
          <p:cNvPr id="2" name="TextBox 1">
            <a:extLst>
              <a:ext uri="{FF2B5EF4-FFF2-40B4-BE49-F238E27FC236}">
                <a16:creationId xmlns:a16="http://schemas.microsoft.com/office/drawing/2014/main" id="{537F9107-1761-4A66-B1CD-6050B28EE43B}"/>
              </a:ext>
            </a:extLst>
          </p:cNvPr>
          <p:cNvSpPr txBox="1"/>
          <p:nvPr/>
        </p:nvSpPr>
        <p:spPr>
          <a:xfrm>
            <a:off x="1816100" y="6350000"/>
            <a:ext cx="8559800" cy="307777"/>
          </a:xfrm>
          <a:prstGeom prst="rect">
            <a:avLst/>
          </a:prstGeom>
          <a:noFill/>
        </p:spPr>
        <p:txBody>
          <a:bodyPr wrap="square" lIns="91440" tIns="45720" rIns="91440" bIns="45720" rtlCol="0" anchor="t">
            <a:spAutoFit/>
          </a:bodyPr>
          <a:lstStyle/>
          <a:p>
            <a:pPr algn="ctr"/>
            <a:r>
              <a:rPr lang="en-US" b="1">
                <a:solidFill>
                  <a:schemeClr val="accent5">
                    <a:lumMod val="75000"/>
                  </a:schemeClr>
                </a:solidFill>
              </a:rPr>
              <a:t>May 2023</a:t>
            </a:r>
            <a:endParaRPr lang="en-US"/>
          </a:p>
        </p:txBody>
      </p:sp>
    </p:spTree>
    <p:extLst>
      <p:ext uri="{BB962C8B-B14F-4D97-AF65-F5344CB8AC3E}">
        <p14:creationId xmlns:p14="http://schemas.microsoft.com/office/powerpoint/2010/main" val="307337753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CBB2-9132-4E3F-9D21-C0DD4716F4C7}"/>
              </a:ext>
            </a:extLst>
          </p:cNvPr>
          <p:cNvSpPr>
            <a:spLocks noGrp="1"/>
          </p:cNvSpPr>
          <p:nvPr>
            <p:ph type="title"/>
          </p:nvPr>
        </p:nvSpPr>
        <p:spPr>
          <a:xfrm>
            <a:off x="116994" y="260640"/>
            <a:ext cx="11797915" cy="710550"/>
          </a:xfrm>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PROTECT Program </a:t>
            </a:r>
          </a:p>
        </p:txBody>
      </p:sp>
      <p:sp>
        <p:nvSpPr>
          <p:cNvPr id="4" name="TextBox 3">
            <a:extLst>
              <a:ext uri="{FF2B5EF4-FFF2-40B4-BE49-F238E27FC236}">
                <a16:creationId xmlns:a16="http://schemas.microsoft.com/office/drawing/2014/main" id="{B59E4B8B-3A07-4C6E-8B0E-07E6B6D58805}"/>
              </a:ext>
            </a:extLst>
          </p:cNvPr>
          <p:cNvSpPr txBox="1"/>
          <p:nvPr/>
        </p:nvSpPr>
        <p:spPr>
          <a:xfrm>
            <a:off x="433147" y="1857510"/>
            <a:ext cx="11325706" cy="15388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002060"/>
              </a:buClr>
              <a:buSzPct val="100000"/>
              <a:buFontTx/>
              <a:buNone/>
              <a:tabLst/>
              <a:defRPr/>
            </a:pPr>
            <a:r>
              <a:rPr kumimoji="0" lang="en-US" sz="2800" b="0" i="0" u="none" strike="noStrike" kern="0" cap="none" spc="0" normalizeH="0" baseline="0" noProof="0">
                <a:ln>
                  <a:noFill/>
                </a:ln>
                <a:solidFill>
                  <a:srgbClr val="174A7C"/>
                </a:solidFill>
                <a:effectLst/>
                <a:uLnTx/>
                <a:uFillTx/>
                <a:latin typeface="Open Sans"/>
                <a:ea typeface="Open Sans"/>
                <a:cs typeface="Open Sans"/>
                <a:sym typeface="Cantarell"/>
                <a:rtl val="0"/>
              </a:rPr>
              <a:t>$8.7 billion Nationally, (FY2022 – FY2026) is comprised of:</a:t>
            </a:r>
            <a:endParaRPr kumimoji="0" lang="en-US" sz="2800" b="0" i="0" u="none" strike="noStrike" kern="0" cap="none" spc="0" normalizeH="0" baseline="0" noProof="0">
              <a:ln>
                <a:noFill/>
              </a:ln>
              <a:solidFill>
                <a:srgbClr val="174A7C"/>
              </a:solidFill>
              <a:effectLst/>
              <a:uLnTx/>
              <a:uFillTx/>
              <a:latin typeface="Open Sans"/>
              <a:ea typeface="Open Sans"/>
              <a:cs typeface="Open Sans"/>
              <a:sym typeface="Arial"/>
              <a:rtl val="0"/>
            </a:endParaRPr>
          </a:p>
          <a:p>
            <a:pPr marL="1253490" marR="0" lvl="2" indent="-339090" algn="l" defTabSz="914400" rtl="0" eaLnBrk="1" fontAlgn="auto" latinLnBrk="0" hangingPunct="1">
              <a:lnSpc>
                <a:spcPct val="100000"/>
              </a:lnSpc>
              <a:spcBef>
                <a:spcPts val="0"/>
              </a:spcBef>
              <a:spcAft>
                <a:spcPts val="600"/>
              </a:spcAft>
              <a:buClr>
                <a:srgbClr val="002060"/>
              </a:buClr>
              <a:buSzPct val="100000"/>
              <a:buFontTx/>
              <a:buNone/>
              <a:tabLst/>
              <a:defRPr/>
            </a:pPr>
            <a:r>
              <a:rPr kumimoji="0" lang="en-US" sz="2800" b="0" i="0" u="none" strike="noStrike" kern="0" cap="none" spc="0" normalizeH="0" baseline="0" noProof="0">
                <a:ln>
                  <a:noFill/>
                </a:ln>
                <a:solidFill>
                  <a:srgbClr val="174A7C"/>
                </a:solidFill>
                <a:effectLst/>
                <a:uLnTx/>
                <a:uFillTx/>
                <a:latin typeface="Open Sans"/>
                <a:ea typeface="Open Sans"/>
                <a:cs typeface="Open Sans"/>
                <a:sym typeface="Cantarell"/>
                <a:rtl val="0"/>
              </a:rPr>
              <a:t>$7.3 billion formula program  (allocated to state DOT’s)</a:t>
            </a:r>
            <a:endParaRPr kumimoji="0" lang="en-US" sz="2800" b="0" i="0" u="none" strike="noStrike" kern="0" cap="none" spc="0" normalizeH="0" baseline="0" noProof="0">
              <a:ln>
                <a:noFill/>
              </a:ln>
              <a:solidFill>
                <a:srgbClr val="174A7C"/>
              </a:solidFill>
              <a:effectLst/>
              <a:uLnTx/>
              <a:uFillTx/>
              <a:latin typeface="Open Sans" panose="020B0606030504020204" pitchFamily="34" charset="0"/>
              <a:ea typeface="Open Sans" panose="020B0606030504020204" pitchFamily="34" charset="0"/>
              <a:cs typeface="Open Sans" panose="020B0606030504020204" pitchFamily="34" charset="0"/>
              <a:sym typeface="Arial"/>
              <a:rtl val="0"/>
            </a:endParaRPr>
          </a:p>
          <a:p>
            <a:pPr marL="1253490" marR="0" lvl="2" indent="-339090" algn="l" defTabSz="914400" rtl="0" eaLnBrk="1" fontAlgn="auto" latinLnBrk="0" hangingPunct="1">
              <a:lnSpc>
                <a:spcPct val="100000"/>
              </a:lnSpc>
              <a:spcBef>
                <a:spcPts val="0"/>
              </a:spcBef>
              <a:spcAft>
                <a:spcPts val="600"/>
              </a:spcAft>
              <a:buClr>
                <a:srgbClr val="002060"/>
              </a:buClr>
              <a:buSzPct val="100000"/>
              <a:buFontTx/>
              <a:buNone/>
              <a:tabLst/>
              <a:defRPr/>
            </a:pPr>
            <a:r>
              <a:rPr kumimoji="0" lang="en-US" sz="2800" b="0" i="0" u="none" strike="noStrike" kern="0" cap="none" spc="0" normalizeH="0" baseline="0" noProof="0">
                <a:ln>
                  <a:noFill/>
                </a:ln>
                <a:solidFill>
                  <a:srgbClr val="174A7C"/>
                </a:solidFill>
                <a:effectLst/>
                <a:uLnTx/>
                <a:uFillTx/>
                <a:latin typeface="Open Sans"/>
                <a:ea typeface="Open Sans"/>
                <a:cs typeface="Open Sans"/>
                <a:sym typeface="Cantarell"/>
                <a:rtl val="0"/>
              </a:rPr>
              <a:t>$1.4 billion competitive, discretionary </a:t>
            </a:r>
            <a:r>
              <a:rPr kumimoji="0" lang="en-US" sz="2800" b="1" i="0" u="none" strike="noStrike" kern="0" cap="none" spc="0" normalizeH="0" baseline="0" noProof="0">
                <a:ln>
                  <a:noFill/>
                </a:ln>
                <a:solidFill>
                  <a:srgbClr val="174A7C"/>
                </a:solidFill>
                <a:effectLst/>
                <a:uLnTx/>
                <a:uFillTx/>
                <a:latin typeface="Open Sans"/>
                <a:ea typeface="Open Sans"/>
                <a:cs typeface="Open Sans"/>
                <a:sym typeface="Cantarell"/>
                <a:rtl val="0"/>
              </a:rPr>
              <a:t>grant</a:t>
            </a:r>
            <a:r>
              <a:rPr kumimoji="0" lang="en-US" sz="2800" b="0" i="0" u="none" strike="noStrike" kern="0" cap="none" spc="0" normalizeH="0" baseline="0" noProof="0">
                <a:ln>
                  <a:noFill/>
                </a:ln>
                <a:solidFill>
                  <a:srgbClr val="174A7C"/>
                </a:solidFill>
                <a:effectLst/>
                <a:uLnTx/>
                <a:uFillTx/>
                <a:latin typeface="Open Sans"/>
                <a:ea typeface="Open Sans"/>
                <a:cs typeface="Open Sans"/>
                <a:sym typeface="Cantarell"/>
                <a:rtl val="0"/>
              </a:rPr>
              <a:t> program</a:t>
            </a:r>
            <a:endParaRPr kumimoji="0" lang="en-US" sz="2800" b="0" i="0" u="none" strike="noStrike" kern="0" cap="none" spc="0" normalizeH="0" baseline="0" noProof="0">
              <a:ln>
                <a:noFill/>
              </a:ln>
              <a:solidFill>
                <a:srgbClr val="174A7C"/>
              </a:solidFill>
              <a:effectLst/>
              <a:uLnTx/>
              <a:uFillTx/>
              <a:latin typeface="Open Sans"/>
              <a:ea typeface="Open Sans"/>
              <a:cs typeface="Open Sans"/>
              <a:sym typeface="Arial"/>
              <a:rtl val="0"/>
            </a:endParaRPr>
          </a:p>
        </p:txBody>
      </p:sp>
      <p:sp>
        <p:nvSpPr>
          <p:cNvPr id="5" name="Subtitle 2">
            <a:extLst>
              <a:ext uri="{FF2B5EF4-FFF2-40B4-BE49-F238E27FC236}">
                <a16:creationId xmlns:a16="http://schemas.microsoft.com/office/drawing/2014/main" id="{4B702DE2-007F-48CC-9D96-5F2CE580AFF1}"/>
              </a:ext>
            </a:extLst>
          </p:cNvPr>
          <p:cNvSpPr txBox="1">
            <a:spLocks/>
          </p:cNvSpPr>
          <p:nvPr/>
        </p:nvSpPr>
        <p:spPr>
          <a:xfrm>
            <a:off x="0" y="971190"/>
            <a:ext cx="12191999" cy="1655762"/>
          </a:xfrm>
          <a:prstGeom prst="rect">
            <a:avLst/>
          </a:prstGeom>
        </p:spPr>
        <p:txBody>
          <a:bodyPr vert="horz" lIns="91440" tIns="45720" rIns="91440" bIns="45720" rtlCol="0">
            <a:normAutofit/>
          </a:bodyPr>
          <a:lstStyle>
            <a:lvl1pPr marL="342891" indent="-342891" algn="l" defTabSz="457189" rtl="0" eaLnBrk="1" latinLnBrk="0" hangingPunct="1">
              <a:spcBef>
                <a:spcPct val="20000"/>
              </a:spcBef>
              <a:buFont typeface="Arial"/>
              <a:buChar char="•"/>
              <a:defRPr sz="28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254094" indent="-339717" algn="l" defTabSz="457189" rtl="0" eaLnBrk="1" latinLnBrk="0" hangingPunct="1">
              <a:spcBef>
                <a:spcPct val="20000"/>
              </a:spcBef>
              <a:buFont typeface="Lucida Grande"/>
              <a:buChar char="-"/>
              <a:defRPr sz="2800" kern="1200">
                <a:solidFill>
                  <a:schemeClr val="tx1"/>
                </a:solidFill>
                <a:latin typeface="Arial"/>
                <a:ea typeface="+mn-ea"/>
                <a:cs typeface="Arial"/>
              </a:defRPr>
            </a:lvl3pPr>
            <a:lvl4pPr marL="1709696" indent="-338130" algn="l" defTabSz="457189" rtl="0" eaLnBrk="1" latinLnBrk="0" hangingPunct="1">
              <a:spcBef>
                <a:spcPct val="20000"/>
              </a:spcBef>
              <a:buFont typeface="Lucida Grande"/>
              <a:buChar char="-"/>
              <a:defRPr sz="28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8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P</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romoting </a:t>
            </a: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R</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esilient </a:t>
            </a: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O</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perations for </a:t>
            </a: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T</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ransformative, </a:t>
            </a: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E</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fficient, and </a:t>
            </a: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C</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ost-saving </a:t>
            </a:r>
            <a:r>
              <a:rPr kumimoji="0" lang="en-US" sz="2800" b="1" i="0" u="none" strike="noStrike" kern="1200" cap="none" spc="0" normalizeH="0" baseline="0" noProof="0">
                <a:ln>
                  <a:noFill/>
                </a:ln>
                <a:solidFill>
                  <a:prstClr val="black"/>
                </a:solidFill>
                <a:effectLst/>
                <a:uLnTx/>
                <a:uFillTx/>
                <a:latin typeface="Arial"/>
                <a:ea typeface="+mn-ea"/>
                <a:cs typeface="Arial"/>
                <a:sym typeface="Arial"/>
                <a:rtl val="0"/>
              </a:rPr>
              <a:t>T</a:t>
            </a:r>
            <a:r>
              <a:rPr kumimoji="0" lang="en-US" sz="2800" b="0" i="0" u="none" strike="noStrike" kern="1200" cap="none" spc="0" normalizeH="0" baseline="0" noProof="0">
                <a:ln>
                  <a:noFill/>
                </a:ln>
                <a:solidFill>
                  <a:prstClr val="black"/>
                </a:solidFill>
                <a:effectLst/>
                <a:uLnTx/>
                <a:uFillTx/>
                <a:latin typeface="Arial"/>
                <a:ea typeface="+mn-ea"/>
                <a:cs typeface="Arial"/>
                <a:sym typeface="Arial"/>
                <a:rtl val="0"/>
              </a:rPr>
              <a:t>ransportation</a:t>
            </a:r>
          </a:p>
        </p:txBody>
      </p:sp>
      <p:sp>
        <p:nvSpPr>
          <p:cNvPr id="6" name="TextBox 5">
            <a:extLst>
              <a:ext uri="{FF2B5EF4-FFF2-40B4-BE49-F238E27FC236}">
                <a16:creationId xmlns:a16="http://schemas.microsoft.com/office/drawing/2014/main" id="{58750AFF-3926-4DD9-942C-9393FF0ADBF2}"/>
              </a:ext>
            </a:extLst>
          </p:cNvPr>
          <p:cNvSpPr txBox="1"/>
          <p:nvPr/>
        </p:nvSpPr>
        <p:spPr>
          <a:xfrm>
            <a:off x="116994" y="3461608"/>
            <a:ext cx="698469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659737">
                    <a:lumMod val="75000"/>
                  </a:srgbClr>
                </a:solidFill>
                <a:effectLst/>
                <a:uLnTx/>
                <a:uFillTx/>
                <a:latin typeface="Open Sans"/>
                <a:ea typeface="Open Sans"/>
                <a:cs typeface="Open Sans"/>
                <a:sym typeface="Cantarell"/>
                <a:rtl val="0"/>
              </a:rPr>
              <a:t>Tennessee’s allocation is $158 million </a:t>
            </a:r>
            <a:r>
              <a:rPr kumimoji="0" lang="en-US" sz="2800" b="0" i="0" u="none" strike="noStrike" kern="0" cap="none" spc="0" normalizeH="0" baseline="0" noProof="0">
                <a:ln>
                  <a:noFill/>
                </a:ln>
                <a:solidFill>
                  <a:srgbClr val="659737">
                    <a:lumMod val="75000"/>
                  </a:srgbClr>
                </a:solidFill>
                <a:effectLst/>
                <a:uLnTx/>
                <a:uFillTx/>
                <a:latin typeface="Open Sans"/>
                <a:ea typeface="Open Sans"/>
                <a:cs typeface="Open Sans"/>
                <a:sym typeface="Cantarell"/>
                <a:rtl val="0"/>
              </a:rPr>
              <a:t>over  the 5 years</a:t>
            </a:r>
            <a:r>
              <a:rPr kumimoji="0" lang="en-US" sz="2800" b="1" i="0" u="none" strike="noStrike" kern="0" cap="none" spc="0" normalizeH="0" baseline="0" noProof="0">
                <a:ln>
                  <a:noFill/>
                </a:ln>
                <a:solidFill>
                  <a:srgbClr val="659737">
                    <a:lumMod val="75000"/>
                  </a:srgbClr>
                </a:solidFill>
                <a:effectLst/>
                <a:uLnTx/>
                <a:uFillTx/>
                <a:latin typeface="Open Sans"/>
                <a:ea typeface="Open Sans"/>
                <a:cs typeface="Open Sans"/>
                <a:sym typeface="Cantarell"/>
                <a:rtl val="0"/>
              </a:rPr>
              <a:t> </a:t>
            </a:r>
            <a:endParaRPr kumimoji="0" lang="en-US" sz="2800" b="0" i="0" u="none" strike="noStrike" kern="0" cap="none" spc="0" normalizeH="0" baseline="0" noProof="0">
              <a:ln>
                <a:noFill/>
              </a:ln>
              <a:solidFill>
                <a:srgbClr val="659737">
                  <a:lumMod val="75000"/>
                </a:srgbClr>
              </a:solidFill>
              <a:effectLst/>
              <a:uLnTx/>
              <a:uFillTx/>
              <a:latin typeface="Open Sans"/>
              <a:ea typeface="Open Sans"/>
              <a:cs typeface="Open San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8" name="TextBox 7">
            <a:extLst>
              <a:ext uri="{FF2B5EF4-FFF2-40B4-BE49-F238E27FC236}">
                <a16:creationId xmlns:a16="http://schemas.microsoft.com/office/drawing/2014/main" id="{00A625D0-FC2B-430B-A896-2D0EAAFE13A7}"/>
              </a:ext>
            </a:extLst>
          </p:cNvPr>
          <p:cNvSpPr txBox="1"/>
          <p:nvPr/>
        </p:nvSpPr>
        <p:spPr>
          <a:xfrm>
            <a:off x="116994" y="5369958"/>
            <a:ext cx="5572606" cy="76944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Arial" panose="020B0604020202020204" pitchFamily="34" charset="0"/>
                <a:cs typeface="Arial"/>
                <a:sym typeface="Arial"/>
                <a:rtl val="0"/>
              </a:rPr>
              <a:t>*</a:t>
            </a:r>
            <a:r>
              <a:rPr kumimoji="0" lang="en-US" sz="2000" b="1" i="0" u="none" strike="noStrike" kern="0" cap="none" spc="0" normalizeH="0" baseline="0" noProof="0">
                <a:ln>
                  <a:noFill/>
                </a:ln>
                <a:solidFill>
                  <a:srgbClr val="000000"/>
                </a:solidFill>
                <a:effectLst/>
                <a:uLnTx/>
                <a:uFillTx/>
                <a:latin typeface="Arial" panose="020B0604020202020204" pitchFamily="34" charset="0"/>
                <a:cs typeface="Arial"/>
                <a:sym typeface="Arial"/>
                <a:rtl val="0"/>
              </a:rPr>
              <a:t>Electric charging infrastructure along evacuation routes is an eligible expense. </a:t>
            </a: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a:sym typeface="Arial"/>
              <a:rtl val="0"/>
            </a:endParaRPr>
          </a:p>
        </p:txBody>
      </p:sp>
      <p:pic>
        <p:nvPicPr>
          <p:cNvPr id="1026" name="Picture 2">
            <a:extLst>
              <a:ext uri="{FF2B5EF4-FFF2-40B4-BE49-F238E27FC236}">
                <a16:creationId xmlns:a16="http://schemas.microsoft.com/office/drawing/2014/main" id="{C1C0A54E-E200-47C3-921D-AA2DCF529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4142556"/>
            <a:ext cx="5038244" cy="245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9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BFF7-A7F8-DA42-BA4A-4D507C865638}"/>
              </a:ext>
            </a:extLst>
          </p:cNvPr>
          <p:cNvSpPr>
            <a:spLocks noGrp="1"/>
          </p:cNvSpPr>
          <p:nvPr>
            <p:ph type="title"/>
          </p:nvPr>
        </p:nvSpPr>
        <p:spPr/>
        <p:txBody>
          <a:bodyPr/>
          <a:lstStyle/>
          <a:p>
            <a:r>
              <a:rPr lang="en-US"/>
              <a:t>Resiliency Planning</a:t>
            </a:r>
          </a:p>
        </p:txBody>
      </p:sp>
      <p:sp>
        <p:nvSpPr>
          <p:cNvPr id="4" name="Text Placeholder 3">
            <a:extLst>
              <a:ext uri="{FF2B5EF4-FFF2-40B4-BE49-F238E27FC236}">
                <a16:creationId xmlns:a16="http://schemas.microsoft.com/office/drawing/2014/main" id="{AFBD6DB7-BC7F-4F33-AF83-8D6402CA4444}"/>
              </a:ext>
            </a:extLst>
          </p:cNvPr>
          <p:cNvSpPr>
            <a:spLocks noGrp="1"/>
          </p:cNvSpPr>
          <p:nvPr>
            <p:ph type="body" idx="1"/>
          </p:nvPr>
        </p:nvSpPr>
        <p:spPr>
          <a:xfrm>
            <a:off x="60798" y="1154847"/>
            <a:ext cx="5819616" cy="1262065"/>
          </a:xfrm>
        </p:spPr>
        <p:txBody>
          <a:bodyPr>
            <a:normAutofit fontScale="92500"/>
          </a:bodyPr>
          <a:lstStyle/>
          <a:p>
            <a:r>
              <a:rPr lang="en-US" b="0">
                <a:solidFill>
                  <a:srgbClr val="292929"/>
                </a:solidFill>
                <a:latin typeface="Gotham"/>
              </a:rPr>
              <a:t>R</a:t>
            </a:r>
            <a:r>
              <a:rPr lang="en-US" b="0" i="0">
                <a:solidFill>
                  <a:srgbClr val="292929"/>
                </a:solidFill>
                <a:effectLst/>
                <a:latin typeface="Gotham"/>
              </a:rPr>
              <a:t>esilience plans/studies – Consultants will review transportation assets, assess their vulnerability and provide resilience-building solutions. </a:t>
            </a:r>
            <a:endParaRPr lang="en-US"/>
          </a:p>
        </p:txBody>
      </p:sp>
      <p:sp>
        <p:nvSpPr>
          <p:cNvPr id="5" name="Content Placeholder 4">
            <a:extLst>
              <a:ext uri="{FF2B5EF4-FFF2-40B4-BE49-F238E27FC236}">
                <a16:creationId xmlns:a16="http://schemas.microsoft.com/office/drawing/2014/main" id="{3E94222C-7556-72F5-003B-14D2D69301D7}"/>
              </a:ext>
            </a:extLst>
          </p:cNvPr>
          <p:cNvSpPr>
            <a:spLocks noGrp="1"/>
          </p:cNvSpPr>
          <p:nvPr>
            <p:ph sz="half" idx="2"/>
          </p:nvPr>
        </p:nvSpPr>
        <p:spPr>
          <a:xfrm>
            <a:off x="87692" y="2810737"/>
            <a:ext cx="2830114" cy="3144553"/>
          </a:xfrm>
        </p:spPr>
        <p:txBody>
          <a:bodyPr>
            <a:normAutofit fontScale="92500"/>
          </a:bodyPr>
          <a:lstStyle/>
          <a:p>
            <a:r>
              <a:rPr lang="en-US" b="0" i="0" u="none" strike="noStrike">
                <a:solidFill>
                  <a:srgbClr val="000000"/>
                </a:solidFill>
                <a:effectLst/>
                <a:latin typeface="Calibri" panose="020F0502020204030204" pitchFamily="34" charset="0"/>
              </a:rPr>
              <a:t>resilience planning, </a:t>
            </a:r>
          </a:p>
          <a:p>
            <a:r>
              <a:rPr lang="en-US" b="0" i="0" u="none" strike="noStrike">
                <a:solidFill>
                  <a:srgbClr val="000000"/>
                </a:solidFill>
                <a:effectLst/>
                <a:latin typeface="Calibri" panose="020F0502020204030204" pitchFamily="34" charset="0"/>
              </a:rPr>
              <a:t>predesign, or design; </a:t>
            </a:r>
          </a:p>
          <a:p>
            <a:r>
              <a:rPr lang="en-US" b="0" i="0" u="none" strike="noStrike">
                <a:solidFill>
                  <a:srgbClr val="000000"/>
                </a:solidFill>
                <a:effectLst/>
                <a:latin typeface="Calibri" panose="020F0502020204030204" pitchFamily="34" charset="0"/>
              </a:rPr>
              <a:t>technical capacity-building;</a:t>
            </a:r>
          </a:p>
          <a:p>
            <a:r>
              <a:rPr lang="en-US" b="0" i="0" u="none" strike="noStrike">
                <a:solidFill>
                  <a:srgbClr val="000000"/>
                </a:solidFill>
                <a:effectLst/>
                <a:latin typeface="Calibri" panose="020F0502020204030204" pitchFamily="34" charset="0"/>
              </a:rPr>
              <a:t>evacuation planning and preparation. </a:t>
            </a:r>
            <a:endParaRPr lang="en-US"/>
          </a:p>
        </p:txBody>
      </p:sp>
      <p:sp>
        <p:nvSpPr>
          <p:cNvPr id="6" name="Text Placeholder 5">
            <a:extLst>
              <a:ext uri="{FF2B5EF4-FFF2-40B4-BE49-F238E27FC236}">
                <a16:creationId xmlns:a16="http://schemas.microsoft.com/office/drawing/2014/main" id="{47FC85AC-19A1-69BB-2AEE-67C05D476E66}"/>
              </a:ext>
            </a:extLst>
          </p:cNvPr>
          <p:cNvSpPr>
            <a:spLocks noGrp="1"/>
          </p:cNvSpPr>
          <p:nvPr>
            <p:ph type="body" sz="quarter" idx="3"/>
          </p:nvPr>
        </p:nvSpPr>
        <p:spPr>
          <a:xfrm>
            <a:off x="6417204" y="1208066"/>
            <a:ext cx="5653580" cy="511252"/>
          </a:xfrm>
        </p:spPr>
        <p:txBody>
          <a:bodyPr>
            <a:normAutofit fontScale="92500"/>
          </a:bodyPr>
          <a:lstStyle/>
          <a:p>
            <a:r>
              <a:rPr lang="en-US"/>
              <a:t>Competitive Grants Proposed Timeline</a:t>
            </a:r>
          </a:p>
        </p:txBody>
      </p:sp>
      <p:sp>
        <p:nvSpPr>
          <p:cNvPr id="7" name="Content Placeholder 6">
            <a:extLst>
              <a:ext uri="{FF2B5EF4-FFF2-40B4-BE49-F238E27FC236}">
                <a16:creationId xmlns:a16="http://schemas.microsoft.com/office/drawing/2014/main" id="{1D561B33-880E-930F-5E2E-F5257DEC73F4}"/>
              </a:ext>
            </a:extLst>
          </p:cNvPr>
          <p:cNvSpPr>
            <a:spLocks noGrp="1"/>
          </p:cNvSpPr>
          <p:nvPr>
            <p:ph sz="quarter" idx="4"/>
          </p:nvPr>
        </p:nvSpPr>
        <p:spPr>
          <a:xfrm>
            <a:off x="6244955" y="1897204"/>
            <a:ext cx="5991283" cy="3951288"/>
          </a:xfrm>
        </p:spPr>
        <p:txBody>
          <a:bodyPr>
            <a:normAutofit fontScale="92500"/>
          </a:bodyPr>
          <a:lstStyle/>
          <a:p>
            <a:r>
              <a:rPr lang="en-US"/>
              <a:t>October 2023 - Announce grant opportunity</a:t>
            </a:r>
          </a:p>
          <a:p>
            <a:pPr lvl="1"/>
            <a:r>
              <a:rPr lang="en-US"/>
              <a:t>Application</a:t>
            </a:r>
          </a:p>
          <a:p>
            <a:pPr lvl="1"/>
            <a:r>
              <a:rPr lang="en-US"/>
              <a:t>Webinar</a:t>
            </a:r>
          </a:p>
          <a:p>
            <a:r>
              <a:rPr lang="en-US"/>
              <a:t>December 2023 – Grant closes</a:t>
            </a:r>
          </a:p>
          <a:p>
            <a:r>
              <a:rPr lang="en-US"/>
              <a:t>January 2024 – Review applications</a:t>
            </a:r>
          </a:p>
          <a:p>
            <a:pPr lvl="1"/>
            <a:r>
              <a:rPr lang="en-US"/>
              <a:t>Put forth recommendations to commissioner</a:t>
            </a:r>
          </a:p>
          <a:p>
            <a:r>
              <a:rPr lang="en-US"/>
              <a:t>March 2024 – Announce awards</a:t>
            </a:r>
          </a:p>
          <a:p>
            <a:r>
              <a:rPr lang="en-US"/>
              <a:t>March – April 2024 – contracts with consultants</a:t>
            </a:r>
          </a:p>
          <a:p>
            <a:r>
              <a:rPr lang="en-US"/>
              <a:t>May 2024 – Kick- off plans/studies </a:t>
            </a:r>
          </a:p>
        </p:txBody>
      </p:sp>
      <p:pic>
        <p:nvPicPr>
          <p:cNvPr id="9" name="Picture 8">
            <a:extLst>
              <a:ext uri="{FF2B5EF4-FFF2-40B4-BE49-F238E27FC236}">
                <a16:creationId xmlns:a16="http://schemas.microsoft.com/office/drawing/2014/main" id="{10A4DC43-3E01-8682-DFF6-5A9FF4279D4C}"/>
              </a:ext>
            </a:extLst>
          </p:cNvPr>
          <p:cNvPicPr>
            <a:picLocks noChangeAspect="1"/>
          </p:cNvPicPr>
          <p:nvPr/>
        </p:nvPicPr>
        <p:blipFill>
          <a:blip r:embed="rId3"/>
          <a:stretch>
            <a:fillRect/>
          </a:stretch>
        </p:blipFill>
        <p:spPr>
          <a:xfrm>
            <a:off x="3018142" y="2463077"/>
            <a:ext cx="3079874" cy="361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F16DFF06-1CFB-E952-8CF0-8A22728463C1}"/>
              </a:ext>
            </a:extLst>
          </p:cNvPr>
          <p:cNvSpPr txBox="1"/>
          <p:nvPr/>
        </p:nvSpPr>
        <p:spPr>
          <a:xfrm>
            <a:off x="-1955" y="6216608"/>
            <a:ext cx="10890313" cy="52322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a:ln>
                  <a:noFill/>
                </a:ln>
                <a:solidFill>
                  <a:srgbClr val="000000"/>
                </a:solidFill>
                <a:effectLst/>
                <a:uLnTx/>
                <a:uFillTx/>
                <a:latin typeface="Calibri" panose="020F0502020204030204" pitchFamily="34" charset="0"/>
                <a:cs typeface="Arial"/>
                <a:sym typeface="Arial"/>
                <a:rtl val="0"/>
              </a:rPr>
              <a:t>Set-aside for Resilience-Related Planning</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a:t>
            </a:r>
            <a:endPar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a:sym typeface="Arial"/>
              <a:rtl val="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0" cap="none" spc="0" normalizeH="0" baseline="0" noProof="0">
                <a:ln>
                  <a:noFill/>
                </a:ln>
                <a:solidFill>
                  <a:srgbClr val="000000"/>
                </a:solidFill>
                <a:effectLst/>
                <a:uLnTx/>
                <a:uFillTx/>
                <a:latin typeface="Calibri"/>
                <a:cs typeface="Arial"/>
                <a:sym typeface="Arial"/>
                <a:rtl val="0"/>
              </a:rPr>
              <a:t>Requires each State to use at least 2% </a:t>
            </a:r>
            <a:r>
              <a:rPr kumimoji="0" lang="en-US" sz="1400" b="0" i="0" u="none" strike="noStrike" kern="0" cap="none" spc="0" normalizeH="0" baseline="0" noProof="0">
                <a:ln>
                  <a:noFill/>
                </a:ln>
                <a:solidFill>
                  <a:srgbClr val="000000"/>
                </a:solidFill>
                <a:effectLst/>
                <a:uLnTx/>
                <a:uFillTx/>
                <a:latin typeface="Calibri"/>
                <a:cs typeface="Arial"/>
                <a:sym typeface="Arial"/>
                <a:rtl val="0"/>
              </a:rPr>
              <a:t>of its PROTECT Formula Program funding each fiscal year for specified types of resilience-related planning.  </a:t>
            </a:r>
            <a:endPar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a:sym typeface="Arial"/>
              <a:rtl val="0"/>
            </a:endParaRPr>
          </a:p>
        </p:txBody>
      </p:sp>
    </p:spTree>
    <p:extLst>
      <p:ext uri="{BB962C8B-B14F-4D97-AF65-F5344CB8AC3E}">
        <p14:creationId xmlns:p14="http://schemas.microsoft.com/office/powerpoint/2010/main" val="387464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5226A89-B4BE-4044-B7E6-A1DBA100B5D8}"/>
              </a:ext>
            </a:extLst>
          </p:cNvPr>
          <p:cNvPicPr>
            <a:picLocks noGrp="1" noChangeAspect="1"/>
          </p:cNvPicPr>
          <p:nvPr>
            <p:ph sz="half" idx="2"/>
          </p:nvPr>
        </p:nvPicPr>
        <p:blipFill rotWithShape="1">
          <a:blip r:embed="rId3"/>
          <a:srcRect t="22488" b="21111"/>
          <a:stretch/>
        </p:blipFill>
        <p:spPr>
          <a:xfrm>
            <a:off x="349116" y="1184619"/>
            <a:ext cx="5254279" cy="3951288"/>
          </a:xfrm>
          <a:prstGeom prst="rect">
            <a:avLst/>
          </a:prstGeom>
          <a:ln w="88900" cap="sq" cmpd="thickThin">
            <a:solidFill>
              <a:srgbClr val="000000"/>
            </a:solidFill>
            <a:prstDash val="solid"/>
            <a:miter lim="800000"/>
          </a:ln>
          <a:effectLst>
            <a:innerShdw blurRad="76200">
              <a:srgbClr val="000000"/>
            </a:innerShdw>
          </a:effectLst>
        </p:spPr>
      </p:pic>
      <p:sp>
        <p:nvSpPr>
          <p:cNvPr id="9" name="Content Placeholder 8">
            <a:extLst>
              <a:ext uri="{FF2B5EF4-FFF2-40B4-BE49-F238E27FC236}">
                <a16:creationId xmlns:a16="http://schemas.microsoft.com/office/drawing/2014/main" id="{96736BD3-A9D9-410B-BBA1-C42477B74D6E}"/>
              </a:ext>
            </a:extLst>
          </p:cNvPr>
          <p:cNvSpPr txBox="1">
            <a:spLocks noGrp="1"/>
          </p:cNvSpPr>
          <p:nvPr>
            <p:ph sz="quarter" idx="4"/>
          </p:nvPr>
        </p:nvSpPr>
        <p:spPr>
          <a:xfrm>
            <a:off x="5837545" y="1184619"/>
            <a:ext cx="5816600" cy="5176802"/>
          </a:xfrm>
          <a:prstGeom prst="rect">
            <a:avLst/>
          </a:prstGeom>
          <a:noFill/>
        </p:spPr>
        <p:txBody>
          <a:bodyPr wrap="square" rtlCol="0">
            <a:spAutoFit/>
          </a:bodyPr>
          <a:lstStyle/>
          <a:p>
            <a:pPr marL="0" indent="0">
              <a:buNone/>
            </a:pPr>
            <a:r>
              <a:rPr lang="en-US" sz="2800">
                <a:solidFill>
                  <a:schemeClr val="accent5">
                    <a:lumMod val="75000"/>
                  </a:schemeClr>
                </a:solidFill>
              </a:rPr>
              <a:t>This new funding is a monumental event, coming at a time when available workforce is also at a monumental low. </a:t>
            </a:r>
          </a:p>
          <a:p>
            <a:pPr marL="0" indent="0">
              <a:buNone/>
            </a:pPr>
            <a:endParaRPr lang="en-US" sz="2800">
              <a:solidFill>
                <a:schemeClr val="accent5">
                  <a:lumMod val="75000"/>
                </a:schemeClr>
              </a:solidFill>
            </a:endParaRPr>
          </a:p>
          <a:p>
            <a:pPr marL="0" indent="0">
              <a:buNone/>
            </a:pPr>
            <a:r>
              <a:rPr lang="en-US" sz="2800">
                <a:solidFill>
                  <a:schemeClr val="accent5">
                    <a:lumMod val="75000"/>
                  </a:schemeClr>
                </a:solidFill>
              </a:rPr>
              <a:t>We will all need to work together to implement these transformative programs. </a:t>
            </a:r>
          </a:p>
          <a:p>
            <a:pPr marL="0" indent="0">
              <a:buNone/>
            </a:pPr>
            <a:endParaRPr lang="en-US" sz="2800">
              <a:solidFill>
                <a:schemeClr val="accent5">
                  <a:lumMod val="75000"/>
                </a:schemeClr>
              </a:solidFill>
            </a:endParaRPr>
          </a:p>
          <a:p>
            <a:pPr marL="0" indent="0">
              <a:buNone/>
            </a:pPr>
            <a:r>
              <a:rPr lang="en-US" sz="2800">
                <a:solidFill>
                  <a:schemeClr val="accent5">
                    <a:lumMod val="75000"/>
                  </a:schemeClr>
                </a:solidFill>
              </a:rPr>
              <a:t>Feel free to reach out to me, I always welcome your feedback. </a:t>
            </a:r>
          </a:p>
        </p:txBody>
      </p:sp>
      <p:sp>
        <p:nvSpPr>
          <p:cNvPr id="10" name="TextBox 9">
            <a:extLst>
              <a:ext uri="{FF2B5EF4-FFF2-40B4-BE49-F238E27FC236}">
                <a16:creationId xmlns:a16="http://schemas.microsoft.com/office/drawing/2014/main" id="{4327AA33-F4D1-4CE7-BDE9-135E2CD84254}"/>
              </a:ext>
            </a:extLst>
          </p:cNvPr>
          <p:cNvSpPr txBox="1"/>
          <p:nvPr/>
        </p:nvSpPr>
        <p:spPr>
          <a:xfrm>
            <a:off x="537855" y="5288340"/>
            <a:ext cx="4876800" cy="1569660"/>
          </a:xfrm>
          <a:prstGeom prst="rect">
            <a:avLst/>
          </a:prstGeom>
          <a:solidFill>
            <a:schemeClr val="bg1"/>
          </a:solidFill>
          <a:ln>
            <a:solidFill>
              <a:schemeClr val="tx1"/>
            </a:solidFill>
          </a:ln>
        </p:spPr>
        <p:txBody>
          <a:bodyPr wrap="square" rtlCol="0">
            <a:spAutoFit/>
          </a:bodyPr>
          <a:lstStyle/>
          <a:p>
            <a:pPr algn="ctr"/>
            <a:r>
              <a:rPr lang="en-US" sz="2400" b="1">
                <a:latin typeface="Arial" panose="020B0604020202020204" pitchFamily="34" charset="0"/>
                <a:ea typeface="Open Sans" panose="020B0606030504020204" pitchFamily="34" charset="0"/>
                <a:cs typeface="Arial" panose="020B0604020202020204" pitchFamily="34" charset="0"/>
              </a:rPr>
              <a:t>Andrea Noel</a:t>
            </a:r>
          </a:p>
          <a:p>
            <a:pPr algn="ctr"/>
            <a:r>
              <a:rPr lang="en-US" sz="2400">
                <a:latin typeface="Arial" panose="020B0604020202020204" pitchFamily="34" charset="0"/>
                <a:ea typeface="Open Sans" panose="020B0606030504020204" pitchFamily="34" charset="0"/>
                <a:cs typeface="Arial" panose="020B0604020202020204" pitchFamily="34" charset="0"/>
              </a:rPr>
              <a:t>TDOT Programs Office </a:t>
            </a:r>
          </a:p>
          <a:p>
            <a:pPr algn="ctr"/>
            <a:r>
              <a:rPr lang="en-US" sz="2400">
                <a:latin typeface="Arial" panose="020B0604020202020204" pitchFamily="34" charset="0"/>
                <a:ea typeface="Open Sans" panose="020B0606030504020204" pitchFamily="34" charset="0"/>
                <a:cs typeface="Arial" panose="020B0604020202020204" pitchFamily="34" charset="0"/>
                <a:hlinkClick r:id="rId4"/>
              </a:rPr>
              <a:t>Andrea.noel@tn.gov</a:t>
            </a:r>
            <a:endParaRPr lang="en-US" sz="2400">
              <a:latin typeface="Arial" panose="020B0604020202020204" pitchFamily="34" charset="0"/>
              <a:ea typeface="Open Sans" panose="020B0606030504020204" pitchFamily="34" charset="0"/>
              <a:cs typeface="Arial" panose="020B0604020202020204" pitchFamily="34" charset="0"/>
            </a:endParaRPr>
          </a:p>
          <a:p>
            <a:pPr algn="ctr"/>
            <a:r>
              <a:rPr lang="en-US" sz="2400">
                <a:latin typeface="Arial" panose="020B0604020202020204" pitchFamily="34" charset="0"/>
                <a:ea typeface="Open Sans" panose="020B0606030504020204" pitchFamily="34" charset="0"/>
                <a:cs typeface="Arial" panose="020B0604020202020204" pitchFamily="34" charset="0"/>
              </a:rPr>
              <a:t>423-453-1196</a:t>
            </a:r>
          </a:p>
        </p:txBody>
      </p:sp>
      <p:sp>
        <p:nvSpPr>
          <p:cNvPr id="11" name="Title 1">
            <a:extLst>
              <a:ext uri="{FF2B5EF4-FFF2-40B4-BE49-F238E27FC236}">
                <a16:creationId xmlns:a16="http://schemas.microsoft.com/office/drawing/2014/main" id="{881874C9-1AC3-4FA4-BB23-CE26E351F495}"/>
              </a:ext>
            </a:extLst>
          </p:cNvPr>
          <p:cNvSpPr>
            <a:spLocks noGrp="1"/>
          </p:cNvSpPr>
          <p:nvPr>
            <p:ph type="title"/>
          </p:nvPr>
        </p:nvSpPr>
        <p:spPr>
          <a:xfrm>
            <a:off x="116993" y="260640"/>
            <a:ext cx="10972800" cy="710550"/>
          </a:xfrm>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Conclusion</a:t>
            </a:r>
          </a:p>
        </p:txBody>
      </p:sp>
    </p:spTree>
    <p:extLst>
      <p:ext uri="{BB962C8B-B14F-4D97-AF65-F5344CB8AC3E}">
        <p14:creationId xmlns:p14="http://schemas.microsoft.com/office/powerpoint/2010/main" val="407730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04798" y="228600"/>
            <a:ext cx="11658602" cy="766021"/>
          </a:xfrm>
          <a:prstGeom prst="rect">
            <a:avLst/>
          </a:prstGeom>
          <a:noFill/>
          <a:ln>
            <a:noFill/>
          </a:ln>
        </p:spPr>
        <p:txBody>
          <a:bodyPr vert="horz" lIns="91425" tIns="45700" rIns="91425" bIns="45700" rtlCol="0" anchor="ctr" anchorCtr="0">
            <a:noAutofit/>
          </a:bodyPr>
          <a:lstStyle/>
          <a:p>
            <a:pPr>
              <a:lnSpc>
                <a:spcPct val="90000"/>
              </a:lnSpc>
              <a:spcBef>
                <a:spcPts val="0"/>
              </a:spcBef>
              <a:buClr>
                <a:schemeClr val="lt1"/>
              </a:buClr>
              <a:buSzPct val="25000"/>
            </a:pPr>
            <a:r>
              <a:rPr lang="en-US" b="1">
                <a:solidFill>
                  <a:schemeClr val="lt1"/>
                </a:solidFill>
                <a:latin typeface="Open Sans"/>
                <a:ea typeface="Open Sans"/>
                <a:cs typeface="Open Sans"/>
                <a:sym typeface="Cantarell"/>
              </a:rPr>
              <a:t>NEVI Program Funding </a:t>
            </a:r>
          </a:p>
        </p:txBody>
      </p:sp>
      <p:sp>
        <p:nvSpPr>
          <p:cNvPr id="153" name="Shape 153"/>
          <p:cNvSpPr txBox="1">
            <a:spLocks noGrp="1"/>
          </p:cNvSpPr>
          <p:nvPr>
            <p:ph idx="1"/>
          </p:nvPr>
        </p:nvSpPr>
        <p:spPr>
          <a:xfrm>
            <a:off x="106135" y="994621"/>
            <a:ext cx="8280491" cy="5733629"/>
          </a:xfrm>
          <a:prstGeom prst="rect">
            <a:avLst/>
          </a:prstGeom>
          <a:noFill/>
          <a:ln>
            <a:noFill/>
          </a:ln>
        </p:spPr>
        <p:txBody>
          <a:bodyPr vert="horz" lIns="91425" tIns="45700" rIns="91425" bIns="45700" rtlCol="0" anchor="t" anchorCtr="0">
            <a:noAutofit/>
          </a:bodyPr>
          <a:lstStyle/>
          <a:p>
            <a:pPr marL="0" indent="0">
              <a:spcBef>
                <a:spcPts val="0"/>
              </a:spcBef>
              <a:spcAft>
                <a:spcPts val="2400"/>
              </a:spcAft>
              <a:buClr>
                <a:srgbClr val="002060"/>
              </a:buClr>
              <a:buSzPct val="100000"/>
              <a:buNone/>
            </a:pPr>
            <a:r>
              <a:rPr lang="en-US">
                <a:solidFill>
                  <a:schemeClr val="tx2"/>
                </a:solidFill>
                <a:latin typeface="Open Sans"/>
                <a:ea typeface="Open Sans"/>
                <a:cs typeface="Open Sans"/>
                <a:sym typeface="Cantarell"/>
              </a:rPr>
              <a:t> </a:t>
            </a:r>
            <a:r>
              <a:rPr lang="en-US" sz="2000" b="1">
                <a:solidFill>
                  <a:schemeClr val="tx2"/>
                </a:solidFill>
                <a:latin typeface="Open Sans"/>
                <a:ea typeface="Open Sans"/>
                <a:cs typeface="Open Sans"/>
                <a:sym typeface="Cantarell"/>
              </a:rPr>
              <a:t>$7.5 billion</a:t>
            </a:r>
            <a:r>
              <a:rPr lang="en-US" sz="2000">
                <a:solidFill>
                  <a:schemeClr val="tx2"/>
                </a:solidFill>
                <a:latin typeface="Open Sans"/>
                <a:ea typeface="Open Sans"/>
                <a:cs typeface="Open Sans"/>
                <a:sym typeface="Cantarell"/>
              </a:rPr>
              <a:t> in dedicated funding to expand electric vehicle (EV) charger accessibility to all Americans. </a:t>
            </a:r>
            <a:endParaRPr lang="en-US" sz="2400">
              <a:solidFill>
                <a:schemeClr val="tx2"/>
              </a:solidFill>
              <a:latin typeface="Open Sans" panose="020B0606030504020204" pitchFamily="34" charset="0"/>
              <a:ea typeface="Open Sans" panose="020B0606030504020204" pitchFamily="34" charset="0"/>
              <a:cs typeface="Open Sans" panose="020B0606030504020204" pitchFamily="34" charset="0"/>
              <a:sym typeface="Cantarell"/>
            </a:endParaRPr>
          </a:p>
          <a:p>
            <a:pPr marL="0" indent="0">
              <a:spcBef>
                <a:spcPts val="0"/>
              </a:spcBef>
              <a:spcAft>
                <a:spcPts val="2400"/>
              </a:spcAft>
              <a:buClr>
                <a:srgbClr val="002060"/>
              </a:buClr>
              <a:buSzPct val="100000"/>
              <a:buNone/>
            </a:pPr>
            <a:r>
              <a:rPr lang="en-US" sz="2000">
                <a:solidFill>
                  <a:schemeClr val="tx2"/>
                </a:solidFill>
                <a:latin typeface="Open Sans"/>
                <a:ea typeface="Open Sans"/>
                <a:cs typeface="Open Sans"/>
                <a:sym typeface="Cantarell"/>
              </a:rPr>
              <a:t>$2.5 billion competitive, discretionary </a:t>
            </a:r>
            <a:r>
              <a:rPr lang="en-US" sz="2000" b="1">
                <a:solidFill>
                  <a:schemeClr val="tx2"/>
                </a:solidFill>
                <a:latin typeface="Open Sans"/>
                <a:ea typeface="Open Sans"/>
                <a:cs typeface="Open Sans"/>
                <a:sym typeface="Cantarell"/>
              </a:rPr>
              <a:t>grant program  </a:t>
            </a:r>
            <a:r>
              <a:rPr lang="en-US" sz="2000">
                <a:solidFill>
                  <a:schemeClr val="tx2"/>
                </a:solidFill>
                <a:latin typeface="Open Sans"/>
                <a:ea typeface="Open Sans"/>
                <a:cs typeface="Open Sans"/>
                <a:sym typeface="Cantarell"/>
              </a:rPr>
              <a:t>FHWA led </a:t>
            </a:r>
            <a:r>
              <a:rPr lang="en-US" sz="2000" b="1">
                <a:solidFill>
                  <a:schemeClr val="tx2"/>
                </a:solidFill>
                <a:latin typeface="Open Sans"/>
                <a:ea typeface="Open Sans"/>
                <a:cs typeface="Open Sans"/>
                <a:sym typeface="Cantarell"/>
              </a:rPr>
              <a:t>-</a:t>
            </a:r>
            <a:r>
              <a:rPr lang="en-US" sz="2000">
                <a:solidFill>
                  <a:schemeClr val="tx2"/>
                </a:solidFill>
                <a:ea typeface="Open Sans"/>
                <a:sym typeface="Cantarell"/>
              </a:rPr>
              <a:t>NOFO opened March 14, Closes May 30, 2023</a:t>
            </a:r>
            <a:endParaRPr lang="en-US" sz="2000">
              <a:solidFill>
                <a:schemeClr val="tx2"/>
              </a:solidFill>
              <a:ea typeface="Open Sans"/>
            </a:endParaRPr>
          </a:p>
          <a:p>
            <a:pPr marL="1709420" lvl="3" indent="-337820">
              <a:spcBef>
                <a:spcPts val="0"/>
              </a:spcBef>
              <a:spcAft>
                <a:spcPts val="2400"/>
              </a:spcAft>
            </a:pPr>
            <a:r>
              <a:rPr lang="en-US" sz="2000">
                <a:solidFill>
                  <a:schemeClr val="tx2"/>
                </a:solidFill>
                <a:latin typeface="Open Sans"/>
                <a:ea typeface="Open Sans"/>
                <a:cs typeface="Open Sans"/>
                <a:sym typeface="Cantarell"/>
              </a:rPr>
              <a:t>1.25</a:t>
            </a:r>
            <a:r>
              <a:rPr lang="en-US" sz="2000">
                <a:solidFill>
                  <a:schemeClr val="tx2"/>
                </a:solidFill>
                <a:latin typeface="Open Sans"/>
                <a:ea typeface="Open Sans"/>
                <a:cs typeface="Open Sans"/>
              </a:rPr>
              <a:t> billion – Corridor Charging grants </a:t>
            </a:r>
            <a:r>
              <a:rPr lang="en-US" sz="2000" i="1">
                <a:solidFill>
                  <a:schemeClr val="tx2"/>
                </a:solidFill>
                <a:latin typeface="Open Sans"/>
                <a:ea typeface="Open Sans"/>
                <a:cs typeface="Open Sans"/>
              </a:rPr>
              <a:t>(TDEC is applying on behalf of the state. Focus – Freight charging along AFC’s.</a:t>
            </a:r>
          </a:p>
          <a:p>
            <a:pPr marL="1709420" lvl="3" indent="-337820">
              <a:spcBef>
                <a:spcPts val="0"/>
              </a:spcBef>
              <a:spcAft>
                <a:spcPts val="2400"/>
              </a:spcAft>
            </a:pPr>
            <a:r>
              <a:rPr lang="en-US" sz="2000">
                <a:solidFill>
                  <a:schemeClr val="tx2"/>
                </a:solidFill>
                <a:latin typeface="Open Sans"/>
                <a:ea typeface="Open Sans"/>
                <a:cs typeface="Open Sans"/>
              </a:rPr>
              <a:t>1.25 Billion – Community Charging grants </a:t>
            </a:r>
            <a:r>
              <a:rPr lang="en-US" sz="2000" b="1">
                <a:solidFill>
                  <a:schemeClr val="tx2"/>
                </a:solidFill>
                <a:latin typeface="Open Sans"/>
                <a:ea typeface="Open Sans"/>
                <a:cs typeface="Open Sans"/>
              </a:rPr>
              <a:t>(open to MPO's)</a:t>
            </a:r>
          </a:p>
          <a:p>
            <a:pPr marL="0" indent="0">
              <a:spcBef>
                <a:spcPts val="0"/>
              </a:spcBef>
              <a:spcAft>
                <a:spcPts val="2400"/>
              </a:spcAft>
              <a:buNone/>
            </a:pPr>
            <a:r>
              <a:rPr lang="en-US" sz="2000">
                <a:solidFill>
                  <a:schemeClr val="tx2"/>
                </a:solidFill>
                <a:latin typeface="Open Sans"/>
                <a:ea typeface="Open Sans"/>
                <a:cs typeface="Open Sans"/>
                <a:sym typeface="Cantarell"/>
              </a:rPr>
              <a:t>$5 billion formula program (NEVI Program) </a:t>
            </a:r>
            <a:endParaRPr lang="en-US" sz="2000" b="1">
              <a:solidFill>
                <a:schemeClr val="tx2"/>
              </a:solidFill>
              <a:latin typeface="Open Sans"/>
              <a:ea typeface="Open Sans"/>
              <a:cs typeface="Open Sans"/>
            </a:endParaRPr>
          </a:p>
          <a:p>
            <a:pPr marL="1253490" lvl="2" indent="-339090">
              <a:spcBef>
                <a:spcPts val="0"/>
              </a:spcBef>
              <a:spcAft>
                <a:spcPts val="2400"/>
              </a:spcAft>
            </a:pPr>
            <a:r>
              <a:rPr lang="en-US" sz="3200" b="1">
                <a:solidFill>
                  <a:schemeClr val="tx2"/>
                </a:solidFill>
                <a:latin typeface="Open Sans"/>
                <a:ea typeface="Open Sans"/>
                <a:cs typeface="Open Sans"/>
                <a:sym typeface="Cantarell"/>
              </a:rPr>
              <a:t>$88 million </a:t>
            </a:r>
            <a:r>
              <a:rPr lang="en-US" sz="3200">
                <a:solidFill>
                  <a:schemeClr val="tx2"/>
                </a:solidFill>
                <a:latin typeface="Open Sans"/>
                <a:ea typeface="Open Sans"/>
                <a:cs typeface="Open Sans"/>
                <a:sym typeface="Cantarell"/>
              </a:rPr>
              <a:t>over 5 years to </a:t>
            </a:r>
            <a:r>
              <a:rPr lang="en-US" sz="3200" b="1">
                <a:solidFill>
                  <a:schemeClr val="tx2"/>
                </a:solidFill>
                <a:latin typeface="Open Sans"/>
                <a:ea typeface="Open Sans"/>
                <a:cs typeface="Open Sans"/>
                <a:sym typeface="Cantarell"/>
              </a:rPr>
              <a:t>Tennessee </a:t>
            </a:r>
            <a:r>
              <a:rPr lang="en-US">
                <a:solidFill>
                  <a:schemeClr val="tx2"/>
                </a:solidFill>
                <a:latin typeface="Open Sans"/>
                <a:ea typeface="Open Sans"/>
                <a:cs typeface="Open Sans"/>
                <a:sym typeface="Cantarell"/>
              </a:rPr>
              <a:t>(TEVI Deployment Plan)</a:t>
            </a:r>
            <a:endParaRPr lang="en-US" b="1">
              <a:solidFill>
                <a:schemeClr val="tx2"/>
              </a:solidFill>
              <a:latin typeface="Open Sans"/>
              <a:ea typeface="Open Sans"/>
              <a:cs typeface="Open Sans"/>
            </a:endParaRPr>
          </a:p>
          <a:p>
            <a:pPr marL="0" indent="0">
              <a:spcBef>
                <a:spcPts val="0"/>
              </a:spcBef>
              <a:spcAft>
                <a:spcPts val="2400"/>
              </a:spcAft>
              <a:buNone/>
            </a:pPr>
            <a:endParaRPr lang="en-US"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600"/>
              </a:spcAft>
              <a:buClr>
                <a:srgbClr val="002060"/>
              </a:buClr>
              <a:buSzPct val="100000"/>
              <a:buNone/>
            </a:pPr>
            <a:endParaRPr lang="en-US">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AF65703A-EAB5-4230-65BD-ECD53CED4D5A}"/>
              </a:ext>
            </a:extLst>
          </p:cNvPr>
          <p:cNvGrpSpPr/>
          <p:nvPr/>
        </p:nvGrpSpPr>
        <p:grpSpPr>
          <a:xfrm>
            <a:off x="8564526" y="1138508"/>
            <a:ext cx="3220973" cy="4168316"/>
            <a:chOff x="239741" y="2284010"/>
            <a:chExt cx="3220973" cy="4168316"/>
          </a:xfrm>
        </p:grpSpPr>
        <p:pic>
          <p:nvPicPr>
            <p:cNvPr id="3" name="Picture 2" descr="Diagram&#10;&#10;Description automatically generated with low confidence">
              <a:extLst>
                <a:ext uri="{FF2B5EF4-FFF2-40B4-BE49-F238E27FC236}">
                  <a16:creationId xmlns:a16="http://schemas.microsoft.com/office/drawing/2014/main" id="{59138E48-889B-26D0-903C-86ED1591866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9741" y="2284010"/>
              <a:ext cx="3220973" cy="4168316"/>
            </a:xfrm>
            <a:prstGeom prst="rect">
              <a:avLst/>
            </a:prstGeom>
            <a:ln>
              <a:solidFill>
                <a:schemeClr val="tx1"/>
              </a:solidFill>
            </a:ln>
          </p:spPr>
        </p:pic>
        <p:sp>
          <p:nvSpPr>
            <p:cNvPr id="4" name="Content Placeholder 2">
              <a:extLst>
                <a:ext uri="{FF2B5EF4-FFF2-40B4-BE49-F238E27FC236}">
                  <a16:creationId xmlns:a16="http://schemas.microsoft.com/office/drawing/2014/main" id="{373DDF08-E5C6-9291-D126-E9CD413579A5}"/>
                </a:ext>
              </a:extLst>
            </p:cNvPr>
            <p:cNvSpPr txBox="1">
              <a:spLocks/>
            </p:cNvSpPr>
            <p:nvPr/>
          </p:nvSpPr>
          <p:spPr>
            <a:xfrm>
              <a:off x="1069391" y="5790452"/>
              <a:ext cx="1165065" cy="246792"/>
            </a:xfrm>
            <a:prstGeom prst="rect">
              <a:avLst/>
            </a:prstGeom>
            <a:solidFill>
              <a:schemeClr val="bg1"/>
            </a:solidFill>
          </p:spPr>
          <p:txBody>
            <a:bodyPr vert="horz" lIns="91440" tIns="45720" rIns="91440" bIns="45720" rtlCol="0">
              <a:noAutofit/>
            </a:bodyPr>
            <a:lstStyle>
              <a:lvl1pPr marL="342891" indent="-342891" algn="l" defTabSz="457189" rtl="0" eaLnBrk="1" latinLnBrk="0" hangingPunct="1">
                <a:spcBef>
                  <a:spcPct val="20000"/>
                </a:spcBef>
                <a:buFont typeface="Arial"/>
                <a:buChar char="•"/>
                <a:defRPr sz="28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254094" indent="-339717" algn="l" defTabSz="457189" rtl="0" eaLnBrk="1" latinLnBrk="0" hangingPunct="1">
                <a:spcBef>
                  <a:spcPct val="20000"/>
                </a:spcBef>
                <a:buFont typeface="Lucida Grande"/>
                <a:buChar char="-"/>
                <a:defRPr sz="2800" kern="1200">
                  <a:solidFill>
                    <a:schemeClr val="tx1"/>
                  </a:solidFill>
                  <a:latin typeface="Arial"/>
                  <a:ea typeface="+mn-ea"/>
                  <a:cs typeface="Arial"/>
                </a:defRPr>
              </a:lvl3pPr>
              <a:lvl4pPr marL="1709696" indent="-338130" algn="l" defTabSz="457189" rtl="0" eaLnBrk="1" latinLnBrk="0" hangingPunct="1">
                <a:spcBef>
                  <a:spcPct val="20000"/>
                </a:spcBef>
                <a:buFont typeface="Lucida Grande"/>
                <a:buChar char="-"/>
                <a:defRPr sz="28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8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
                  <a:srgbClr val="C00000"/>
                </a:buClr>
                <a:buSzTx/>
                <a:buFont typeface="Arial"/>
                <a:buNone/>
                <a:tabLst/>
                <a:defRPr/>
              </a:pPr>
              <a:r>
                <a:rPr kumimoji="0" lang="en-US" sz="900" b="0" i="0" u="none" strike="noStrike" kern="1200" cap="none" spc="0" normalizeH="0" baseline="0" noProof="0">
                  <a:ln>
                    <a:noFill/>
                  </a:ln>
                  <a:solidFill>
                    <a:prstClr val="black"/>
                  </a:solidFill>
                  <a:effectLst/>
                  <a:uLnTx/>
                  <a:uFillTx/>
                  <a:latin typeface="Arial"/>
                  <a:ea typeface="+mn-ea"/>
                  <a:cs typeface="Arial"/>
                  <a:sym typeface="Arial"/>
                  <a:rtl val="0"/>
                </a:rPr>
                <a:t>February 10, 2022</a:t>
              </a:r>
            </a:p>
          </p:txBody>
        </p:sp>
        <p:sp>
          <p:nvSpPr>
            <p:cNvPr id="5" name="Rectangle 4">
              <a:extLst>
                <a:ext uri="{FF2B5EF4-FFF2-40B4-BE49-F238E27FC236}">
                  <a16:creationId xmlns:a16="http://schemas.microsoft.com/office/drawing/2014/main" id="{12130CDA-DDFF-6E38-C21D-C3764A473084}"/>
                </a:ext>
              </a:extLst>
            </p:cNvPr>
            <p:cNvSpPr/>
            <p:nvPr/>
          </p:nvSpPr>
          <p:spPr>
            <a:xfrm>
              <a:off x="432382" y="5059861"/>
              <a:ext cx="1104900" cy="246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rtl val="0"/>
              </a:endParaRPr>
            </a:p>
          </p:txBody>
        </p:sp>
      </p:grpSp>
    </p:spTree>
    <p:extLst>
      <p:ext uri="{BB962C8B-B14F-4D97-AF65-F5344CB8AC3E}">
        <p14:creationId xmlns:p14="http://schemas.microsoft.com/office/powerpoint/2010/main" val="357720976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E7DBA-22DF-5B6C-0FC8-BA5D4F81B30C}"/>
              </a:ext>
            </a:extLst>
          </p:cNvPr>
          <p:cNvSpPr>
            <a:spLocks noGrp="1"/>
          </p:cNvSpPr>
          <p:nvPr>
            <p:ph type="title"/>
          </p:nvPr>
        </p:nvSpPr>
        <p:spPr/>
        <p:txBody>
          <a:bodyPr/>
          <a:lstStyle/>
          <a:p>
            <a:r>
              <a:rPr lang="en-US"/>
              <a:t>TDOT Formula Funding</a:t>
            </a:r>
          </a:p>
        </p:txBody>
      </p:sp>
      <p:pic>
        <p:nvPicPr>
          <p:cNvPr id="2" name="Picture 2">
            <a:extLst>
              <a:ext uri="{FF2B5EF4-FFF2-40B4-BE49-F238E27FC236}">
                <a16:creationId xmlns:a16="http://schemas.microsoft.com/office/drawing/2014/main" id="{21AB487F-84BE-B85E-8587-9F94F10028AB}"/>
              </a:ext>
            </a:extLst>
          </p:cNvPr>
          <p:cNvPicPr>
            <a:picLocks noGrp="1" noChangeAspect="1"/>
          </p:cNvPicPr>
          <p:nvPr>
            <p:ph sz="half" idx="2"/>
          </p:nvPr>
        </p:nvPicPr>
        <p:blipFill>
          <a:blip r:embed="rId3"/>
          <a:srcRect/>
          <a:stretch/>
        </p:blipFill>
        <p:spPr>
          <a:xfrm>
            <a:off x="0" y="971190"/>
            <a:ext cx="9615154" cy="4694536"/>
          </a:xfrm>
        </p:spPr>
      </p:pic>
      <p:sp>
        <p:nvSpPr>
          <p:cNvPr id="8" name="Content Placeholder 7">
            <a:extLst>
              <a:ext uri="{FF2B5EF4-FFF2-40B4-BE49-F238E27FC236}">
                <a16:creationId xmlns:a16="http://schemas.microsoft.com/office/drawing/2014/main" id="{64785110-EA1F-668A-48A7-F52C32D55C69}"/>
              </a:ext>
            </a:extLst>
          </p:cNvPr>
          <p:cNvSpPr>
            <a:spLocks noGrp="1"/>
          </p:cNvSpPr>
          <p:nvPr>
            <p:ph sz="quarter" idx="4"/>
          </p:nvPr>
        </p:nvSpPr>
        <p:spPr>
          <a:xfrm>
            <a:off x="8324674" y="3033336"/>
            <a:ext cx="3442808" cy="2422183"/>
          </a:xfrm>
          <a:solidFill>
            <a:schemeClr val="accent3">
              <a:lumMod val="20000"/>
              <a:lumOff val="80000"/>
            </a:schemeClr>
          </a:solidFill>
        </p:spPr>
        <p:txBody>
          <a:bodyPr vert="horz" lIns="91440" tIns="45720" rIns="91440" bIns="45720" rtlCol="0" anchor="t">
            <a:normAutofit fontScale="85000" lnSpcReduction="10000"/>
          </a:bodyPr>
          <a:lstStyle/>
          <a:p>
            <a:pPr marL="342265" indent="-342265"/>
            <a:r>
              <a:rPr lang="en-US" sz="2000"/>
              <a:t>Notice of Intent  - Released March 17</a:t>
            </a:r>
            <a:endParaRPr lang="en-US"/>
          </a:p>
          <a:p>
            <a:pPr marL="342265" indent="-342265"/>
            <a:r>
              <a:rPr lang="en-US" sz="2000"/>
              <a:t>Notice of Funding Opportunity (grant) – Spring 2023</a:t>
            </a:r>
          </a:p>
          <a:p>
            <a:pPr marL="342265" indent="-342265"/>
            <a:r>
              <a:rPr lang="en-US" sz="2000"/>
              <a:t>Awards – late summer (August/September)</a:t>
            </a:r>
          </a:p>
          <a:p>
            <a:pPr marL="342265" indent="-342265"/>
            <a:r>
              <a:rPr lang="en-US" sz="2000"/>
              <a:t>Contracts – Fall 2023</a:t>
            </a:r>
          </a:p>
          <a:p>
            <a:pPr marL="342265" indent="-342265"/>
            <a:r>
              <a:rPr lang="en-US" sz="2000"/>
              <a:t>Notice to Proceed – winter/spring 2024</a:t>
            </a:r>
          </a:p>
        </p:txBody>
      </p:sp>
      <p:sp>
        <p:nvSpPr>
          <p:cNvPr id="3" name="TextBox 2">
            <a:extLst>
              <a:ext uri="{FF2B5EF4-FFF2-40B4-BE49-F238E27FC236}">
                <a16:creationId xmlns:a16="http://schemas.microsoft.com/office/drawing/2014/main" id="{8B179B98-4E39-3EAA-A3E8-DF99D111F33A}"/>
              </a:ext>
            </a:extLst>
          </p:cNvPr>
          <p:cNvSpPr txBox="1"/>
          <p:nvPr/>
        </p:nvSpPr>
        <p:spPr>
          <a:xfrm>
            <a:off x="241738" y="6037722"/>
            <a:ext cx="8797159" cy="400110"/>
          </a:xfrm>
          <a:prstGeom prst="rect">
            <a:avLst/>
          </a:prstGeom>
          <a:noFill/>
        </p:spPr>
        <p:txBody>
          <a:bodyPr wrap="square" rtlCol="0">
            <a:spAutoFit/>
          </a:bodyPr>
          <a:lstStyle/>
          <a:p>
            <a:r>
              <a:rPr lang="en-US" sz="2000" i="1"/>
              <a:t>There are 10 existing NEVI compliant charging stations in TN (red squares)</a:t>
            </a:r>
          </a:p>
        </p:txBody>
      </p:sp>
    </p:spTree>
    <p:extLst>
      <p:ext uri="{BB962C8B-B14F-4D97-AF65-F5344CB8AC3E}">
        <p14:creationId xmlns:p14="http://schemas.microsoft.com/office/powerpoint/2010/main" val="240170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9EAD-3F60-A348-2C45-D4C258164F55}"/>
              </a:ext>
            </a:extLst>
          </p:cNvPr>
          <p:cNvSpPr>
            <a:spLocks noGrp="1"/>
          </p:cNvSpPr>
          <p:nvPr>
            <p:ph type="title"/>
          </p:nvPr>
        </p:nvSpPr>
        <p:spPr/>
        <p:txBody>
          <a:bodyPr/>
          <a:lstStyle/>
          <a:p>
            <a:r>
              <a:rPr lang="en-US"/>
              <a:t>Current State </a:t>
            </a:r>
          </a:p>
        </p:txBody>
      </p:sp>
      <p:sp>
        <p:nvSpPr>
          <p:cNvPr id="4" name="Text Placeholder 3">
            <a:extLst>
              <a:ext uri="{FF2B5EF4-FFF2-40B4-BE49-F238E27FC236}">
                <a16:creationId xmlns:a16="http://schemas.microsoft.com/office/drawing/2014/main" id="{B94439EB-A200-AD4D-8A6F-DE9CEB169D8B}"/>
              </a:ext>
            </a:extLst>
          </p:cNvPr>
          <p:cNvSpPr>
            <a:spLocks noGrp="1"/>
          </p:cNvSpPr>
          <p:nvPr>
            <p:ph type="body" idx="1"/>
          </p:nvPr>
        </p:nvSpPr>
        <p:spPr>
          <a:xfrm>
            <a:off x="0" y="1007939"/>
            <a:ext cx="5936608" cy="639762"/>
          </a:xfrm>
        </p:spPr>
        <p:txBody>
          <a:bodyPr>
            <a:normAutofit lnSpcReduction="10000"/>
          </a:bodyPr>
          <a:lstStyle/>
          <a:p>
            <a:pPr algn="ctr"/>
            <a:r>
              <a:rPr lang="en-US"/>
              <a:t>EV Registrations </a:t>
            </a:r>
            <a:r>
              <a:rPr lang="en-US" sz="1800" b="0"/>
              <a:t>(March 2023)</a:t>
            </a:r>
            <a:endParaRPr lang="en-US" b="0"/>
          </a:p>
        </p:txBody>
      </p:sp>
      <p:pic>
        <p:nvPicPr>
          <p:cNvPr id="11" name="Content Placeholder 10">
            <a:extLst>
              <a:ext uri="{FF2B5EF4-FFF2-40B4-BE49-F238E27FC236}">
                <a16:creationId xmlns:a16="http://schemas.microsoft.com/office/drawing/2014/main" id="{EB78B71F-CE28-6AEF-E9F9-99C4937593A9}"/>
              </a:ext>
            </a:extLst>
          </p:cNvPr>
          <p:cNvPicPr>
            <a:picLocks noGrp="1" noChangeAspect="1"/>
          </p:cNvPicPr>
          <p:nvPr>
            <p:ph sz="half" idx="2"/>
          </p:nvPr>
        </p:nvPicPr>
        <p:blipFill>
          <a:blip r:embed="rId3"/>
          <a:stretch>
            <a:fillRect/>
          </a:stretch>
        </p:blipFill>
        <p:spPr>
          <a:xfrm>
            <a:off x="212110" y="1648846"/>
            <a:ext cx="5819775" cy="1621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a:extLst>
              <a:ext uri="{FF2B5EF4-FFF2-40B4-BE49-F238E27FC236}">
                <a16:creationId xmlns:a16="http://schemas.microsoft.com/office/drawing/2014/main" id="{B9A3F563-1501-0D71-00BA-25C24D3C4762}"/>
              </a:ext>
            </a:extLst>
          </p:cNvPr>
          <p:cNvSpPr>
            <a:spLocks noGrp="1"/>
          </p:cNvSpPr>
          <p:nvPr>
            <p:ph type="body" sz="quarter" idx="3"/>
          </p:nvPr>
        </p:nvSpPr>
        <p:spPr>
          <a:xfrm>
            <a:off x="6194775" y="1062244"/>
            <a:ext cx="5936609" cy="431944"/>
          </a:xfrm>
        </p:spPr>
        <p:txBody>
          <a:bodyPr>
            <a:normAutofit lnSpcReduction="10000"/>
          </a:bodyPr>
          <a:lstStyle/>
          <a:p>
            <a:pPr algn="ctr"/>
            <a:r>
              <a:rPr lang="en-US" dirty="0"/>
              <a:t>Existing Infrastructure</a:t>
            </a:r>
          </a:p>
        </p:txBody>
      </p:sp>
      <p:pic>
        <p:nvPicPr>
          <p:cNvPr id="8" name="Content Placeholder 7">
            <a:extLst>
              <a:ext uri="{FF2B5EF4-FFF2-40B4-BE49-F238E27FC236}">
                <a16:creationId xmlns:a16="http://schemas.microsoft.com/office/drawing/2014/main" id="{7347BC00-DA5C-8E35-E657-BE3409345222}"/>
              </a:ext>
            </a:extLst>
          </p:cNvPr>
          <p:cNvPicPr>
            <a:picLocks noGrp="1" noChangeAspect="1"/>
          </p:cNvPicPr>
          <p:nvPr>
            <p:ph sz="quarter" idx="4"/>
          </p:nvPr>
        </p:nvPicPr>
        <p:blipFill>
          <a:blip r:embed="rId4"/>
          <a:stretch>
            <a:fillRect/>
          </a:stretch>
        </p:blipFill>
        <p:spPr>
          <a:xfrm>
            <a:off x="6254780" y="1621862"/>
            <a:ext cx="5816600" cy="249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A728214B-00FD-FEE8-3B47-5EBE6EEF4C9E}"/>
              </a:ext>
            </a:extLst>
          </p:cNvPr>
          <p:cNvSpPr txBox="1"/>
          <p:nvPr/>
        </p:nvSpPr>
        <p:spPr>
          <a:xfrm>
            <a:off x="8732780" y="4331152"/>
            <a:ext cx="36957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tl val="0"/>
              </a:rPr>
              <a:t>Alternative Fuels Data Center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hlinkClick r:id="rId5"/>
                <a:rtl val="0"/>
              </a:rPr>
              <a:t>www.afdc.energy.gov</a:t>
            </a:r>
            <a:endParaRPr kumimoji="0" lang="en-US" sz="1600" b="0" i="0" u="none" strike="noStrike" kern="0" cap="none" spc="0" normalizeH="0" baseline="0" noProof="0" dirty="0">
              <a:ln>
                <a:noFill/>
              </a:ln>
              <a:solidFill>
                <a:srgbClr val="000000"/>
              </a:solidFill>
              <a:effectLst/>
              <a:uLnTx/>
              <a:uFillTx/>
              <a:latin typeface="Arial"/>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rtl val="0"/>
            </a:endParaRPr>
          </a:p>
        </p:txBody>
      </p:sp>
      <p:sp>
        <p:nvSpPr>
          <p:cNvPr id="12" name="TextBox 11">
            <a:extLst>
              <a:ext uri="{FF2B5EF4-FFF2-40B4-BE49-F238E27FC236}">
                <a16:creationId xmlns:a16="http://schemas.microsoft.com/office/drawing/2014/main" id="{595BD112-D6B8-3323-6415-9FCF68A2AD8B}"/>
              </a:ext>
            </a:extLst>
          </p:cNvPr>
          <p:cNvSpPr txBox="1"/>
          <p:nvPr/>
        </p:nvSpPr>
        <p:spPr>
          <a:xfrm>
            <a:off x="879156" y="3415732"/>
            <a:ext cx="49974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hlinkClick r:id="rId6"/>
                <a:rtl val="0"/>
              </a:rPr>
              <a:t>State EV Registration Data – Atlas EV Hub</a:t>
            </a:r>
            <a:endParaRPr kumimoji="0" lang="en-US" sz="1400" b="0" i="0" u="none" strike="noStrike" kern="0" cap="none" spc="0" normalizeH="0" baseline="0" noProof="0">
              <a:ln>
                <a:noFill/>
              </a:ln>
              <a:solidFill>
                <a:srgbClr val="000000"/>
              </a:solidFill>
              <a:effectLst/>
              <a:uLnTx/>
              <a:uFillTx/>
              <a:latin typeface="Arial"/>
              <a:cs typeface="Arial"/>
              <a:sym typeface="Arial"/>
              <a:rtl val="0"/>
            </a:endParaRPr>
          </a:p>
        </p:txBody>
      </p:sp>
      <p:pic>
        <p:nvPicPr>
          <p:cNvPr id="6" name="Picture 5">
            <a:extLst>
              <a:ext uri="{FF2B5EF4-FFF2-40B4-BE49-F238E27FC236}">
                <a16:creationId xmlns:a16="http://schemas.microsoft.com/office/drawing/2014/main" id="{26FB85BC-BE0D-EBA9-34B3-E480B87793C8}"/>
              </a:ext>
            </a:extLst>
          </p:cNvPr>
          <p:cNvPicPr>
            <a:picLocks noChangeAspect="1"/>
          </p:cNvPicPr>
          <p:nvPr/>
        </p:nvPicPr>
        <p:blipFill>
          <a:blip r:embed="rId7"/>
          <a:srcRect/>
          <a:stretch/>
        </p:blipFill>
        <p:spPr>
          <a:xfrm>
            <a:off x="612275" y="4038345"/>
            <a:ext cx="4712057" cy="2405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9628CBEB-D5F3-ED30-2A38-CE042997E50F}"/>
              </a:ext>
            </a:extLst>
          </p:cNvPr>
          <p:cNvSpPr txBox="1"/>
          <p:nvPr/>
        </p:nvSpPr>
        <p:spPr>
          <a:xfrm>
            <a:off x="8070036" y="6074140"/>
            <a:ext cx="2636361" cy="523220"/>
          </a:xfrm>
          <a:prstGeom prst="rect">
            <a:avLst/>
          </a:prstGeom>
          <a:noFill/>
        </p:spPr>
        <p:txBody>
          <a:bodyPr wrap="square" rtlCol="0">
            <a:spAutoFit/>
          </a:bodyPr>
          <a:lstStyle/>
          <a:p>
            <a:r>
              <a:rPr lang="en-US" dirty="0"/>
              <a:t>BEV = Battery Electric</a:t>
            </a:r>
          </a:p>
          <a:p>
            <a:r>
              <a:rPr lang="en-US" dirty="0"/>
              <a:t>PHEV = Plug-in Hybrid Electric</a:t>
            </a:r>
          </a:p>
        </p:txBody>
      </p:sp>
      <p:pic>
        <p:nvPicPr>
          <p:cNvPr id="3" name="Picture 9">
            <a:extLst>
              <a:ext uri="{FF2B5EF4-FFF2-40B4-BE49-F238E27FC236}">
                <a16:creationId xmlns:a16="http://schemas.microsoft.com/office/drawing/2014/main" id="{3422946B-E3ED-3681-E74A-B5067F31182E}"/>
              </a:ext>
            </a:extLst>
          </p:cNvPr>
          <p:cNvPicPr>
            <a:picLocks noChangeAspect="1"/>
          </p:cNvPicPr>
          <p:nvPr/>
        </p:nvPicPr>
        <p:blipFill>
          <a:blip r:embed="rId8"/>
          <a:stretch>
            <a:fillRect/>
          </a:stretch>
        </p:blipFill>
        <p:spPr>
          <a:xfrm>
            <a:off x="5734174" y="4484914"/>
            <a:ext cx="1762743" cy="195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4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CBB2-9132-4E3F-9D21-C0DD4716F4C7}"/>
              </a:ext>
            </a:extLst>
          </p:cNvPr>
          <p:cNvSpPr>
            <a:spLocks noGrp="1"/>
          </p:cNvSpPr>
          <p:nvPr>
            <p:ph type="title"/>
          </p:nvPr>
        </p:nvSpPr>
        <p:spPr/>
        <p:txBody>
          <a:bodyPr>
            <a:normAutofit/>
          </a:bodyPr>
          <a:lstStyle/>
          <a:p>
            <a:pPr algn="ctr"/>
            <a:r>
              <a:rPr lang="en-US" b="1">
                <a:latin typeface="Open Sans"/>
                <a:ea typeface="Open Sans"/>
                <a:cs typeface="Open Sans"/>
              </a:rPr>
              <a:t>Carbon Reduction Program</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7">
            <a:extLst>
              <a:ext uri="{FF2B5EF4-FFF2-40B4-BE49-F238E27FC236}">
                <a16:creationId xmlns:a16="http://schemas.microsoft.com/office/drawing/2014/main" id="{E0BBA32F-BBF3-4AA6-9FBF-9EE47FCFCEA5}"/>
              </a:ext>
            </a:extLst>
          </p:cNvPr>
          <p:cNvSpPr>
            <a:spLocks noGrp="1"/>
          </p:cNvSpPr>
          <p:nvPr>
            <p:ph sz="half" idx="2"/>
          </p:nvPr>
        </p:nvSpPr>
        <p:spPr>
          <a:xfrm>
            <a:off x="6477918" y="1346201"/>
            <a:ext cx="5498567" cy="4525963"/>
          </a:xfrm>
        </p:spPr>
        <p:txBody>
          <a:bodyPr>
            <a:normAutofit fontScale="92500" lnSpcReduction="20000"/>
          </a:bodyPr>
          <a:lstStyle/>
          <a:p>
            <a:r>
              <a:rPr lang="en-US"/>
              <a:t>Funding for projects to reduce Transportation Emissions Reductions. </a:t>
            </a:r>
          </a:p>
          <a:p>
            <a:r>
              <a:rPr lang="en-US"/>
              <a:t>States must develop a Carbon Reduction Strategy</a:t>
            </a:r>
          </a:p>
          <a:p>
            <a:pPr lvl="1"/>
            <a:r>
              <a:rPr lang="en-US"/>
              <a:t>Submit for approval by November 15, 2023</a:t>
            </a:r>
          </a:p>
          <a:p>
            <a:pPr lvl="1"/>
            <a:r>
              <a:rPr lang="en-US"/>
              <a:t>Identify alternatives to single occupant vehicle trips.</a:t>
            </a:r>
          </a:p>
          <a:p>
            <a:pPr lvl="1"/>
            <a:r>
              <a:rPr lang="en-US"/>
              <a:t>Identify vehicles or modes of travel that result in lower transportation emissions. </a:t>
            </a:r>
          </a:p>
          <a:p>
            <a:pPr lvl="1"/>
            <a:r>
              <a:rPr lang="en-US"/>
              <a:t>Identify construction practices that result in lower emissions. </a:t>
            </a:r>
          </a:p>
          <a:p>
            <a:pPr lvl="1"/>
            <a:endParaRPr lang="en-US"/>
          </a:p>
          <a:p>
            <a:pPr lvl="1"/>
            <a:endParaRPr lang="en-US"/>
          </a:p>
        </p:txBody>
      </p:sp>
      <p:sp>
        <p:nvSpPr>
          <p:cNvPr id="6" name="TextBox 5">
            <a:extLst>
              <a:ext uri="{FF2B5EF4-FFF2-40B4-BE49-F238E27FC236}">
                <a16:creationId xmlns:a16="http://schemas.microsoft.com/office/drawing/2014/main" id="{97A8BEC3-FBB7-4031-B592-A1C757BE52A5}"/>
              </a:ext>
            </a:extLst>
          </p:cNvPr>
          <p:cNvSpPr txBox="1"/>
          <p:nvPr/>
        </p:nvSpPr>
        <p:spPr>
          <a:xfrm>
            <a:off x="96168" y="1126761"/>
            <a:ext cx="6381750" cy="3277820"/>
          </a:xfrm>
          <a:prstGeom prst="rect">
            <a:avLst/>
          </a:prstGeom>
          <a:noFill/>
        </p:spPr>
        <p:txBody>
          <a:bodyPr wrap="square">
            <a:spAutoFit/>
          </a:bodyPr>
          <a:lstStyle/>
          <a:p>
            <a:pPr marL="0" indent="0">
              <a:spcBef>
                <a:spcPts val="0"/>
              </a:spcBef>
              <a:spcAft>
                <a:spcPts val="600"/>
              </a:spcAft>
              <a:buClr>
                <a:srgbClr val="002060"/>
              </a:buClr>
              <a:buSzPct val="100000"/>
              <a:buNone/>
            </a:pPr>
            <a:r>
              <a:rPr lang="en-US" sz="2800">
                <a:solidFill>
                  <a:schemeClr val="tx2"/>
                </a:solidFill>
                <a:latin typeface="Open Sans"/>
                <a:ea typeface="Open Sans"/>
                <a:cs typeface="Open Sans"/>
                <a:sym typeface="Cantarell"/>
              </a:rPr>
              <a:t>$6.4 billion Nationally, </a:t>
            </a:r>
            <a:r>
              <a:rPr lang="en-US" sz="2000">
                <a:solidFill>
                  <a:schemeClr val="tx2"/>
                </a:solidFill>
                <a:latin typeface="Open Sans"/>
                <a:ea typeface="Open Sans"/>
                <a:cs typeface="Open Sans"/>
                <a:sym typeface="Cantarell"/>
              </a:rPr>
              <a:t>(FY2022 – FY2026)</a:t>
            </a:r>
            <a:endParaRPr lang="en-US" sz="2800">
              <a:solidFill>
                <a:schemeClr val="tx2"/>
              </a:solidFill>
              <a:latin typeface="Open Sans"/>
              <a:ea typeface="Open Sans"/>
              <a:cs typeface="Open Sans"/>
            </a:endParaRPr>
          </a:p>
          <a:p>
            <a:pPr marL="1253490" lvl="2" indent="-339090">
              <a:spcBef>
                <a:spcPts val="0"/>
              </a:spcBef>
              <a:spcAft>
                <a:spcPts val="600"/>
              </a:spcAft>
              <a:buClr>
                <a:srgbClr val="002060"/>
              </a:buClr>
              <a:buSzPct val="100000"/>
            </a:pPr>
            <a:r>
              <a:rPr lang="en-US" sz="2800">
                <a:solidFill>
                  <a:schemeClr val="tx2"/>
                </a:solidFill>
                <a:latin typeface="Open Sans"/>
                <a:ea typeface="Open Sans"/>
                <a:cs typeface="Open Sans"/>
                <a:sym typeface="Cantarell"/>
              </a:rPr>
              <a:t>$6.4 billion formula program  (allocated to state DOT’s)</a:t>
            </a:r>
          </a:p>
          <a:p>
            <a:pPr marL="1253490" lvl="2" indent="-339090">
              <a:spcBef>
                <a:spcPts val="0"/>
              </a:spcBef>
              <a:spcAft>
                <a:spcPts val="600"/>
              </a:spcAft>
              <a:buClr>
                <a:srgbClr val="002060"/>
              </a:buClr>
              <a:buSzPct val="100000"/>
            </a:pPr>
            <a:r>
              <a:rPr lang="en-US" sz="2800">
                <a:solidFill>
                  <a:schemeClr val="tx2"/>
                </a:solidFill>
                <a:latin typeface="Open Sans"/>
                <a:ea typeface="Open Sans"/>
                <a:cs typeface="Open Sans"/>
                <a:sym typeface="Cantarell"/>
              </a:rPr>
              <a:t>TN portion is $139,172,276 </a:t>
            </a:r>
          </a:p>
          <a:p>
            <a:pPr marL="1253490" lvl="2" indent="-339090" algn="ctr">
              <a:spcBef>
                <a:spcPts val="0"/>
              </a:spcBef>
              <a:spcAft>
                <a:spcPts val="600"/>
              </a:spcAft>
              <a:buClr>
                <a:srgbClr val="002060"/>
              </a:buClr>
              <a:buSzPct val="100000"/>
            </a:pPr>
            <a:r>
              <a:rPr lang="en-US" sz="2000">
                <a:solidFill>
                  <a:schemeClr val="tx2"/>
                </a:solidFill>
                <a:latin typeface="Open Sans"/>
                <a:ea typeface="Open Sans"/>
                <a:cs typeface="Open Sans"/>
                <a:sym typeface="Cantarell"/>
              </a:rPr>
              <a:t>(over the 5-year period)</a:t>
            </a:r>
            <a:endParaRPr lang="en-US"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09420" lvl="3" indent="-337820">
              <a:spcBef>
                <a:spcPts val="0"/>
              </a:spcBef>
              <a:spcAft>
                <a:spcPts val="600"/>
              </a:spcAft>
              <a:buClr>
                <a:srgbClr val="002060"/>
              </a:buClr>
              <a:buSzPct val="100000"/>
            </a:pPr>
            <a:endParaRPr lang="en-US" sz="2400">
              <a:solidFill>
                <a:schemeClr val="tx2"/>
              </a:solidFill>
              <a:latin typeface="Open Sans"/>
              <a:ea typeface="Open Sans"/>
              <a:cs typeface="Open Sans"/>
            </a:endParaRPr>
          </a:p>
        </p:txBody>
      </p:sp>
      <p:pic>
        <p:nvPicPr>
          <p:cNvPr id="3" name="Picture 2">
            <a:extLst>
              <a:ext uri="{FF2B5EF4-FFF2-40B4-BE49-F238E27FC236}">
                <a16:creationId xmlns:a16="http://schemas.microsoft.com/office/drawing/2014/main" id="{295F1C14-26ED-A208-2BFD-1AB3397A1FEC}"/>
              </a:ext>
            </a:extLst>
          </p:cNvPr>
          <p:cNvPicPr>
            <a:picLocks noChangeAspect="1"/>
          </p:cNvPicPr>
          <p:nvPr/>
        </p:nvPicPr>
        <p:blipFill>
          <a:blip r:embed="rId3"/>
          <a:stretch>
            <a:fillRect/>
          </a:stretch>
        </p:blipFill>
        <p:spPr>
          <a:xfrm>
            <a:off x="469019" y="3535392"/>
            <a:ext cx="6187976" cy="3322608"/>
          </a:xfrm>
          <a:prstGeom prst="rect">
            <a:avLst/>
          </a:prstGeom>
        </p:spPr>
      </p:pic>
    </p:spTree>
    <p:extLst>
      <p:ext uri="{BB962C8B-B14F-4D97-AF65-F5344CB8AC3E}">
        <p14:creationId xmlns:p14="http://schemas.microsoft.com/office/powerpoint/2010/main" val="216175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CBB2-9132-4E3F-9D21-C0DD4716F4C7}"/>
              </a:ext>
            </a:extLst>
          </p:cNvPr>
          <p:cNvSpPr>
            <a:spLocks noGrp="1"/>
          </p:cNvSpPr>
          <p:nvPr>
            <p:ph type="title"/>
          </p:nvPr>
        </p:nvSpPr>
        <p:spPr>
          <a:xfrm>
            <a:off x="116993" y="260640"/>
            <a:ext cx="10972800" cy="710550"/>
          </a:xfrm>
        </p:spPr>
        <p:txBody>
          <a:bodyPr>
            <a:norm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Carbon Reduction Program (CRP)</a:t>
            </a:r>
          </a:p>
        </p:txBody>
      </p:sp>
      <p:sp>
        <p:nvSpPr>
          <p:cNvPr id="3" name="Text Placeholder 2">
            <a:extLst>
              <a:ext uri="{FF2B5EF4-FFF2-40B4-BE49-F238E27FC236}">
                <a16:creationId xmlns:a16="http://schemas.microsoft.com/office/drawing/2014/main" id="{3B155F2F-10A9-4293-A845-22376F6E2D1E}"/>
              </a:ext>
            </a:extLst>
          </p:cNvPr>
          <p:cNvSpPr>
            <a:spLocks noGrp="1"/>
          </p:cNvSpPr>
          <p:nvPr>
            <p:ph type="body" idx="1"/>
          </p:nvPr>
        </p:nvSpPr>
        <p:spPr>
          <a:xfrm>
            <a:off x="116993" y="995713"/>
            <a:ext cx="5819616" cy="639762"/>
          </a:xfrm>
        </p:spPr>
        <p:txBody>
          <a:bodyPr/>
          <a:lstStyle/>
          <a:p>
            <a:r>
              <a:rPr lang="en-US"/>
              <a:t>What’s unique about CRP? </a:t>
            </a:r>
          </a:p>
        </p:txBody>
      </p:sp>
      <p:sp>
        <p:nvSpPr>
          <p:cNvPr id="4" name="Content Placeholder 3">
            <a:extLst>
              <a:ext uri="{FF2B5EF4-FFF2-40B4-BE49-F238E27FC236}">
                <a16:creationId xmlns:a16="http://schemas.microsoft.com/office/drawing/2014/main" id="{E65F5834-73C8-4F9F-AEF1-6DD2FC72A1AE}"/>
              </a:ext>
            </a:extLst>
          </p:cNvPr>
          <p:cNvSpPr>
            <a:spLocks noGrp="1"/>
          </p:cNvSpPr>
          <p:nvPr>
            <p:ph sz="half" idx="2"/>
          </p:nvPr>
        </p:nvSpPr>
        <p:spPr>
          <a:xfrm>
            <a:off x="116994" y="1659998"/>
            <a:ext cx="4694445" cy="5108664"/>
          </a:xfrm>
        </p:spPr>
        <p:txBody>
          <a:bodyPr>
            <a:normAutofit fontScale="92500" lnSpcReduction="10000"/>
          </a:bodyPr>
          <a:lstStyle/>
          <a:p>
            <a:r>
              <a:rPr lang="en-US" dirty="0"/>
              <a:t>65% of funds apportioned to a state are obligated by population.</a:t>
            </a:r>
          </a:p>
          <a:p>
            <a:pPr lvl="1"/>
            <a:r>
              <a:rPr lang="en-US" dirty="0"/>
              <a:t>Meaning all MPO’s have been given a pre-determined suballocation. </a:t>
            </a:r>
          </a:p>
          <a:p>
            <a:pPr lvl="1"/>
            <a:r>
              <a:rPr lang="en-US" dirty="0"/>
              <a:t>The 4 TMA’s have project selection authority within their boundaries. </a:t>
            </a:r>
          </a:p>
          <a:p>
            <a:pPr lvl="1"/>
            <a:r>
              <a:rPr lang="en-US" dirty="0"/>
              <a:t>TDOT has project selection authority for all other population categories.</a:t>
            </a:r>
          </a:p>
          <a:p>
            <a:r>
              <a:rPr lang="en-US" dirty="0"/>
              <a:t>35% of funds may be obligated anywhere in the state at the DOT’s discretion. </a:t>
            </a:r>
          </a:p>
          <a:p>
            <a:r>
              <a:rPr lang="en-US" dirty="0"/>
              <a:t>MPO’s can program their allocations prior to the states’ strategy plan. </a:t>
            </a:r>
          </a:p>
        </p:txBody>
      </p:sp>
      <p:pic>
        <p:nvPicPr>
          <p:cNvPr id="6" name="Picture 5">
            <a:extLst>
              <a:ext uri="{FF2B5EF4-FFF2-40B4-BE49-F238E27FC236}">
                <a16:creationId xmlns:a16="http://schemas.microsoft.com/office/drawing/2014/main" id="{E63D3E0C-1BDF-7D10-AED4-56A42A7C732B}"/>
              </a:ext>
            </a:extLst>
          </p:cNvPr>
          <p:cNvPicPr>
            <a:picLocks noChangeAspect="1"/>
          </p:cNvPicPr>
          <p:nvPr/>
        </p:nvPicPr>
        <p:blipFill>
          <a:blip r:embed="rId3"/>
          <a:srcRect/>
          <a:stretch/>
        </p:blipFill>
        <p:spPr>
          <a:xfrm>
            <a:off x="5830514" y="1178144"/>
            <a:ext cx="4341627" cy="3024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670034BA-A846-CF41-E0A3-65550669CC9C}"/>
              </a:ext>
            </a:extLst>
          </p:cNvPr>
          <p:cNvSpPr txBox="1"/>
          <p:nvPr/>
        </p:nvSpPr>
        <p:spPr>
          <a:xfrm>
            <a:off x="5169717" y="4409470"/>
            <a:ext cx="6176930" cy="1631216"/>
          </a:xfrm>
          <a:prstGeom prst="rect">
            <a:avLst/>
          </a:prstGeom>
          <a:noFill/>
        </p:spPr>
        <p:txBody>
          <a:bodyPr wrap="square" rtlCol="0">
            <a:spAutoFit/>
          </a:bodyPr>
          <a:lstStyle/>
          <a:p>
            <a:r>
              <a:rPr lang="en-US" sz="2000" i="1" dirty="0"/>
              <a:t>TDOT developed a survey to help determine what types of project were important to each population category.  The survey closed on May 5, 2023. The results from the survey will inform the decision for developing carbon reduction projects. </a:t>
            </a:r>
          </a:p>
        </p:txBody>
      </p:sp>
    </p:spTree>
    <p:extLst>
      <p:ext uri="{BB962C8B-B14F-4D97-AF65-F5344CB8AC3E}">
        <p14:creationId xmlns:p14="http://schemas.microsoft.com/office/powerpoint/2010/main" val="410988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0BA9-CF1D-421B-9F32-BEC13AC2C77D}"/>
              </a:ext>
            </a:extLst>
          </p:cNvPr>
          <p:cNvSpPr>
            <a:spLocks noGrp="1"/>
          </p:cNvSpPr>
          <p:nvPr>
            <p:ph type="title"/>
          </p:nvPr>
        </p:nvSpPr>
        <p:spPr/>
        <p:txBody>
          <a:bodyPr>
            <a:normAutofit/>
          </a:bodyPr>
          <a:lstStyle/>
          <a:p>
            <a:r>
              <a:rPr lang="en-US"/>
              <a:t>Carbon Reduction Program</a:t>
            </a:r>
          </a:p>
        </p:txBody>
      </p:sp>
      <p:sp>
        <p:nvSpPr>
          <p:cNvPr id="10" name="Text Placeholder 9">
            <a:extLst>
              <a:ext uri="{FF2B5EF4-FFF2-40B4-BE49-F238E27FC236}">
                <a16:creationId xmlns:a16="http://schemas.microsoft.com/office/drawing/2014/main" id="{912D9605-1807-A90A-4664-91D5070664A8}"/>
              </a:ext>
            </a:extLst>
          </p:cNvPr>
          <p:cNvSpPr>
            <a:spLocks noGrp="1"/>
          </p:cNvSpPr>
          <p:nvPr>
            <p:ph type="body" idx="1"/>
          </p:nvPr>
        </p:nvSpPr>
        <p:spPr/>
        <p:txBody>
          <a:bodyPr>
            <a:normAutofit fontScale="70000" lnSpcReduction="20000"/>
          </a:bodyPr>
          <a:lstStyle/>
          <a:p>
            <a:r>
              <a:rPr lang="en-US"/>
              <a:t>Strategies Ranking</a:t>
            </a:r>
          </a:p>
        </p:txBody>
      </p:sp>
      <p:pic>
        <p:nvPicPr>
          <p:cNvPr id="9" name="Content Placeholder 8">
            <a:extLst>
              <a:ext uri="{FF2B5EF4-FFF2-40B4-BE49-F238E27FC236}">
                <a16:creationId xmlns:a16="http://schemas.microsoft.com/office/drawing/2014/main" id="{39E7DFCB-5E73-B8D9-C007-CBCBD51A78F8}"/>
              </a:ext>
            </a:extLst>
          </p:cNvPr>
          <p:cNvPicPr>
            <a:picLocks noGrp="1" noChangeAspect="1"/>
          </p:cNvPicPr>
          <p:nvPr>
            <p:ph sz="half" idx="2"/>
          </p:nvPr>
        </p:nvPicPr>
        <p:blipFill>
          <a:blip r:embed="rId3"/>
          <a:stretch>
            <a:fillRect/>
          </a:stretch>
        </p:blipFill>
        <p:spPr>
          <a:xfrm>
            <a:off x="251468" y="2299760"/>
            <a:ext cx="4686291" cy="4148185"/>
          </a:xfrm>
        </p:spPr>
      </p:pic>
      <p:sp>
        <p:nvSpPr>
          <p:cNvPr id="11" name="Text Placeholder 10">
            <a:extLst>
              <a:ext uri="{FF2B5EF4-FFF2-40B4-BE49-F238E27FC236}">
                <a16:creationId xmlns:a16="http://schemas.microsoft.com/office/drawing/2014/main" id="{811D33BB-1A93-238A-722E-7B78A379DE50}"/>
              </a:ext>
            </a:extLst>
          </p:cNvPr>
          <p:cNvSpPr>
            <a:spLocks noGrp="1"/>
          </p:cNvSpPr>
          <p:nvPr>
            <p:ph type="body" sz="quarter" idx="3"/>
          </p:nvPr>
        </p:nvSpPr>
        <p:spPr>
          <a:xfrm>
            <a:off x="1786045" y="897104"/>
            <a:ext cx="7634699" cy="639762"/>
          </a:xfrm>
        </p:spPr>
        <p:txBody>
          <a:bodyPr>
            <a:normAutofit fontScale="70000" lnSpcReduction="20000"/>
          </a:bodyPr>
          <a:lstStyle/>
          <a:p>
            <a:r>
              <a:rPr lang="en-US" sz="1600" dirty="0"/>
              <a:t> </a:t>
            </a:r>
          </a:p>
          <a:p>
            <a:r>
              <a:rPr lang="en-US" sz="3300" dirty="0"/>
              <a:t>Statewide, TSMO and Transit were ranked highest</a:t>
            </a:r>
          </a:p>
        </p:txBody>
      </p:sp>
      <p:sp>
        <p:nvSpPr>
          <p:cNvPr id="12" name="Content Placeholder 11">
            <a:extLst>
              <a:ext uri="{FF2B5EF4-FFF2-40B4-BE49-F238E27FC236}">
                <a16:creationId xmlns:a16="http://schemas.microsoft.com/office/drawing/2014/main" id="{2588A888-D12C-C63F-A1D9-D3DAC33FD2FA}"/>
              </a:ext>
            </a:extLst>
          </p:cNvPr>
          <p:cNvSpPr>
            <a:spLocks noGrp="1"/>
          </p:cNvSpPr>
          <p:nvPr>
            <p:ph sz="quarter" idx="4"/>
          </p:nvPr>
        </p:nvSpPr>
        <p:spPr>
          <a:xfrm>
            <a:off x="5086538" y="1955356"/>
            <a:ext cx="4230114" cy="4710620"/>
          </a:xfrm>
        </p:spPr>
        <p:txBody>
          <a:bodyPr>
            <a:normAutofit lnSpcReduction="10000"/>
          </a:bodyPr>
          <a:lstStyle/>
          <a:p>
            <a:r>
              <a:rPr lang="en-US"/>
              <a:t>TSMO</a:t>
            </a:r>
          </a:p>
          <a:p>
            <a:pPr marL="914388" lvl="1" indent="-457200">
              <a:buFont typeface="+mj-lt"/>
              <a:buAutoNum type="arabicPeriod"/>
            </a:pPr>
            <a:r>
              <a:rPr lang="en-US"/>
              <a:t>Traffic Flow</a:t>
            </a:r>
          </a:p>
          <a:p>
            <a:pPr marL="914388" lvl="1" indent="-457200">
              <a:buFont typeface="+mj-lt"/>
              <a:buAutoNum type="arabicPeriod"/>
            </a:pPr>
            <a:r>
              <a:rPr lang="en-US"/>
              <a:t>Monitoring traffic flow</a:t>
            </a:r>
          </a:p>
          <a:p>
            <a:pPr marL="914388" lvl="1" indent="-457200">
              <a:buFont typeface="+mj-lt"/>
              <a:buAutoNum type="arabicPeriod"/>
            </a:pPr>
            <a:r>
              <a:rPr lang="en-US"/>
              <a:t>Travel information</a:t>
            </a:r>
          </a:p>
          <a:p>
            <a:pPr marL="914388" lvl="1" indent="-457200">
              <a:buFont typeface="+mj-lt"/>
              <a:buAutoNum type="arabicPeriod"/>
            </a:pPr>
            <a:r>
              <a:rPr lang="en-US"/>
              <a:t>On demand cars / rideshare</a:t>
            </a:r>
          </a:p>
          <a:p>
            <a:pPr marL="914388" lvl="1" indent="-457200">
              <a:buFont typeface="+mj-lt"/>
              <a:buAutoNum type="arabicPeriod"/>
            </a:pPr>
            <a:r>
              <a:rPr lang="en-US"/>
              <a:t>Dynamic speed limits</a:t>
            </a:r>
          </a:p>
          <a:p>
            <a:r>
              <a:rPr lang="en-US"/>
              <a:t>Transit</a:t>
            </a:r>
          </a:p>
          <a:p>
            <a:pPr marL="914388" lvl="1" indent="-457200">
              <a:buFont typeface="+mj-lt"/>
              <a:buAutoNum type="arabicPeriod"/>
            </a:pPr>
            <a:r>
              <a:rPr lang="en-US"/>
              <a:t>Regional commuter buses</a:t>
            </a:r>
          </a:p>
          <a:p>
            <a:pPr marL="914388" lvl="1" indent="-457200">
              <a:buFont typeface="+mj-lt"/>
              <a:buAutoNum type="arabicPeriod"/>
            </a:pPr>
            <a:r>
              <a:rPr lang="en-US"/>
              <a:t>Bus rapid transit</a:t>
            </a:r>
          </a:p>
          <a:p>
            <a:pPr marL="914388" lvl="1" indent="-457200">
              <a:buFont typeface="+mj-lt"/>
              <a:buAutoNum type="arabicPeriod"/>
            </a:pPr>
            <a:r>
              <a:rPr lang="en-US"/>
              <a:t>Electrify Transit Fleets</a:t>
            </a:r>
          </a:p>
          <a:p>
            <a:pPr marL="914388" lvl="1" indent="-457200">
              <a:buFont typeface="+mj-lt"/>
              <a:buAutoNum type="arabicPeriod"/>
            </a:pPr>
            <a:r>
              <a:rPr lang="en-US"/>
              <a:t>Priority Lanes and Mobility Hubs</a:t>
            </a:r>
          </a:p>
        </p:txBody>
      </p:sp>
      <p:pic>
        <p:nvPicPr>
          <p:cNvPr id="5" name="Picture 4">
            <a:extLst>
              <a:ext uri="{FF2B5EF4-FFF2-40B4-BE49-F238E27FC236}">
                <a16:creationId xmlns:a16="http://schemas.microsoft.com/office/drawing/2014/main" id="{73484AF3-5506-752C-7DEC-0F2A12CBE14D}"/>
              </a:ext>
            </a:extLst>
          </p:cNvPr>
          <p:cNvPicPr>
            <a:picLocks noChangeAspect="1"/>
          </p:cNvPicPr>
          <p:nvPr/>
        </p:nvPicPr>
        <p:blipFill>
          <a:blip r:embed="rId4"/>
          <a:srcRect/>
          <a:stretch/>
        </p:blipFill>
        <p:spPr>
          <a:xfrm>
            <a:off x="9230985" y="1004460"/>
            <a:ext cx="2632837" cy="2375236"/>
          </a:xfrm>
          <a:prstGeom prst="rect">
            <a:avLst/>
          </a:prstGeom>
        </p:spPr>
      </p:pic>
      <p:pic>
        <p:nvPicPr>
          <p:cNvPr id="15" name="Picture 14">
            <a:extLst>
              <a:ext uri="{FF2B5EF4-FFF2-40B4-BE49-F238E27FC236}">
                <a16:creationId xmlns:a16="http://schemas.microsoft.com/office/drawing/2014/main" id="{7DCD8AA9-39DD-CF24-BDB8-386690DD0FA5}"/>
              </a:ext>
            </a:extLst>
          </p:cNvPr>
          <p:cNvPicPr>
            <a:picLocks noChangeAspect="1"/>
          </p:cNvPicPr>
          <p:nvPr/>
        </p:nvPicPr>
        <p:blipFill>
          <a:blip r:embed="rId5"/>
          <a:srcRect/>
          <a:stretch/>
        </p:blipFill>
        <p:spPr>
          <a:xfrm>
            <a:off x="9471981" y="3478305"/>
            <a:ext cx="2253147" cy="2014275"/>
          </a:xfrm>
          <a:prstGeom prst="rect">
            <a:avLst/>
          </a:prstGeom>
        </p:spPr>
      </p:pic>
      <p:sp>
        <p:nvSpPr>
          <p:cNvPr id="3" name="TextBox 2">
            <a:extLst>
              <a:ext uri="{FF2B5EF4-FFF2-40B4-BE49-F238E27FC236}">
                <a16:creationId xmlns:a16="http://schemas.microsoft.com/office/drawing/2014/main" id="{C5CD9CC0-AE4E-BD6B-C550-D63DFEB5C87C}"/>
              </a:ext>
            </a:extLst>
          </p:cNvPr>
          <p:cNvSpPr txBox="1"/>
          <p:nvPr/>
        </p:nvSpPr>
        <p:spPr>
          <a:xfrm>
            <a:off x="2321959" y="6447945"/>
            <a:ext cx="8322067" cy="307777"/>
          </a:xfrm>
          <a:prstGeom prst="rect">
            <a:avLst/>
          </a:prstGeom>
          <a:noFill/>
        </p:spPr>
        <p:txBody>
          <a:bodyPr wrap="square" rtlCol="0">
            <a:spAutoFit/>
          </a:bodyPr>
          <a:lstStyle/>
          <a:p>
            <a:r>
              <a:rPr lang="en-US" dirty="0"/>
              <a:t>*of note – Street Lighting ranked very high even though Green Construction was not high as a category. </a:t>
            </a:r>
          </a:p>
        </p:txBody>
      </p:sp>
    </p:spTree>
    <p:extLst>
      <p:ext uri="{BB962C8B-B14F-4D97-AF65-F5344CB8AC3E}">
        <p14:creationId xmlns:p14="http://schemas.microsoft.com/office/powerpoint/2010/main" val="282565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5267-F7AE-4A6D-985E-3607C30EC401}"/>
              </a:ext>
            </a:extLst>
          </p:cNvPr>
          <p:cNvSpPr>
            <a:spLocks noGrp="1"/>
          </p:cNvSpPr>
          <p:nvPr>
            <p:ph type="title"/>
          </p:nvPr>
        </p:nvSpPr>
        <p:spPr/>
        <p:txBody>
          <a:bodyPr>
            <a:normAutofit/>
          </a:bodyPr>
          <a:lstStyle/>
          <a:p>
            <a:r>
              <a:rPr lang="en-US"/>
              <a:t>Carbon Reduction Program</a:t>
            </a:r>
          </a:p>
        </p:txBody>
      </p:sp>
      <p:sp>
        <p:nvSpPr>
          <p:cNvPr id="3" name="Text Placeholder 2">
            <a:extLst>
              <a:ext uri="{FF2B5EF4-FFF2-40B4-BE49-F238E27FC236}">
                <a16:creationId xmlns:a16="http://schemas.microsoft.com/office/drawing/2014/main" id="{B16D5BEB-326A-2559-281C-743E7BE0F0B0}"/>
              </a:ext>
            </a:extLst>
          </p:cNvPr>
          <p:cNvSpPr>
            <a:spLocks noGrp="1"/>
          </p:cNvSpPr>
          <p:nvPr>
            <p:ph type="body" idx="1"/>
          </p:nvPr>
        </p:nvSpPr>
        <p:spPr/>
        <p:txBody>
          <a:bodyPr/>
          <a:lstStyle/>
          <a:p>
            <a:r>
              <a:rPr lang="en-US"/>
              <a:t>Ranking strategies</a:t>
            </a:r>
          </a:p>
        </p:txBody>
      </p:sp>
      <p:pic>
        <p:nvPicPr>
          <p:cNvPr id="8" name="Content Placeholder 7">
            <a:extLst>
              <a:ext uri="{FF2B5EF4-FFF2-40B4-BE49-F238E27FC236}">
                <a16:creationId xmlns:a16="http://schemas.microsoft.com/office/drawing/2014/main" id="{9E915372-F22B-546E-3044-8E72C0024E45}"/>
              </a:ext>
            </a:extLst>
          </p:cNvPr>
          <p:cNvPicPr>
            <a:picLocks noGrp="1" noChangeAspect="1"/>
          </p:cNvPicPr>
          <p:nvPr>
            <p:ph sz="half" idx="2"/>
          </p:nvPr>
        </p:nvPicPr>
        <p:blipFill>
          <a:blip r:embed="rId3"/>
          <a:stretch>
            <a:fillRect/>
          </a:stretch>
        </p:blipFill>
        <p:spPr>
          <a:xfrm>
            <a:off x="1272475" y="2065015"/>
            <a:ext cx="3555557" cy="4363217"/>
          </a:xfrm>
        </p:spPr>
      </p:pic>
      <p:sp>
        <p:nvSpPr>
          <p:cNvPr id="5" name="Text Placeholder 4">
            <a:extLst>
              <a:ext uri="{FF2B5EF4-FFF2-40B4-BE49-F238E27FC236}">
                <a16:creationId xmlns:a16="http://schemas.microsoft.com/office/drawing/2014/main" id="{27D3FDEA-4114-7A8B-13ED-65A13AC97E87}"/>
              </a:ext>
            </a:extLst>
          </p:cNvPr>
          <p:cNvSpPr>
            <a:spLocks noGrp="1"/>
          </p:cNvSpPr>
          <p:nvPr>
            <p:ph type="body" sz="quarter" idx="3"/>
          </p:nvPr>
        </p:nvSpPr>
        <p:spPr/>
        <p:txBody>
          <a:bodyPr/>
          <a:lstStyle/>
          <a:p>
            <a:r>
              <a:rPr lang="en-US"/>
              <a:t>Survey Results</a:t>
            </a:r>
          </a:p>
        </p:txBody>
      </p:sp>
      <p:pic>
        <p:nvPicPr>
          <p:cNvPr id="7" name="Content Placeholder 6">
            <a:extLst>
              <a:ext uri="{FF2B5EF4-FFF2-40B4-BE49-F238E27FC236}">
                <a16:creationId xmlns:a16="http://schemas.microsoft.com/office/drawing/2014/main" id="{CAFBF94A-585D-3688-8FA9-41A0F81C056F}"/>
              </a:ext>
            </a:extLst>
          </p:cNvPr>
          <p:cNvPicPr>
            <a:picLocks noGrp="1" noChangeAspect="1"/>
          </p:cNvPicPr>
          <p:nvPr>
            <p:ph sz="quarter" idx="4"/>
          </p:nvPr>
        </p:nvPicPr>
        <p:blipFill>
          <a:blip r:embed="rId4"/>
          <a:stretch>
            <a:fillRect/>
          </a:stretch>
        </p:blipFill>
        <p:spPr>
          <a:xfrm>
            <a:off x="5936609" y="2065015"/>
            <a:ext cx="4543336" cy="3951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784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CC04-6682-6833-91EE-C83414CC38B1}"/>
              </a:ext>
            </a:extLst>
          </p:cNvPr>
          <p:cNvSpPr>
            <a:spLocks noGrp="1"/>
          </p:cNvSpPr>
          <p:nvPr>
            <p:ph type="title"/>
          </p:nvPr>
        </p:nvSpPr>
        <p:spPr/>
        <p:txBody>
          <a:bodyPr/>
          <a:lstStyle/>
          <a:p>
            <a:r>
              <a:rPr lang="en-US"/>
              <a:t>East Tennessee South </a:t>
            </a:r>
            <a:r>
              <a:rPr lang="en-US" dirty="0"/>
              <a:t>Priorities</a:t>
            </a:r>
          </a:p>
        </p:txBody>
      </p:sp>
      <p:sp>
        <p:nvSpPr>
          <p:cNvPr id="3" name="Text Placeholder 2">
            <a:extLst>
              <a:ext uri="{FF2B5EF4-FFF2-40B4-BE49-F238E27FC236}">
                <a16:creationId xmlns:a16="http://schemas.microsoft.com/office/drawing/2014/main" id="{1AC4BEC0-B8D6-AA1A-1633-905110C77803}"/>
              </a:ext>
            </a:extLst>
          </p:cNvPr>
          <p:cNvSpPr>
            <a:spLocks noGrp="1"/>
          </p:cNvSpPr>
          <p:nvPr>
            <p:ph type="body" idx="1"/>
          </p:nvPr>
        </p:nvSpPr>
        <p:spPr>
          <a:xfrm>
            <a:off x="116992" y="1143614"/>
            <a:ext cx="5819616" cy="639762"/>
          </a:xfrm>
        </p:spPr>
        <p:txBody>
          <a:bodyPr/>
          <a:lstStyle/>
          <a:p>
            <a:r>
              <a:rPr lang="en-US" dirty="0"/>
              <a:t>Ranked Strategies</a:t>
            </a:r>
          </a:p>
        </p:txBody>
      </p:sp>
      <p:sp>
        <p:nvSpPr>
          <p:cNvPr id="5" name="Text Placeholder 4">
            <a:extLst>
              <a:ext uri="{FF2B5EF4-FFF2-40B4-BE49-F238E27FC236}">
                <a16:creationId xmlns:a16="http://schemas.microsoft.com/office/drawing/2014/main" id="{E545E74A-9079-D8C4-E52B-7FBBA4C5D6DA}"/>
              </a:ext>
            </a:extLst>
          </p:cNvPr>
          <p:cNvSpPr>
            <a:spLocks noGrp="1"/>
          </p:cNvSpPr>
          <p:nvPr>
            <p:ph type="body" sz="quarter" idx="3"/>
          </p:nvPr>
        </p:nvSpPr>
        <p:spPr>
          <a:xfrm>
            <a:off x="6255393" y="995713"/>
            <a:ext cx="5816216" cy="639762"/>
          </a:xfrm>
        </p:spPr>
        <p:txBody>
          <a:bodyPr/>
          <a:lstStyle/>
          <a:p>
            <a:r>
              <a:rPr lang="en-US" dirty="0"/>
              <a:t>Ranked Project Types</a:t>
            </a:r>
          </a:p>
        </p:txBody>
      </p:sp>
      <p:pic>
        <p:nvPicPr>
          <p:cNvPr id="8" name="Picture 8">
            <a:extLst>
              <a:ext uri="{FF2B5EF4-FFF2-40B4-BE49-F238E27FC236}">
                <a16:creationId xmlns:a16="http://schemas.microsoft.com/office/drawing/2014/main" id="{DABAF968-D935-E1A2-39D0-304162B0F5EF}"/>
              </a:ext>
            </a:extLst>
          </p:cNvPr>
          <p:cNvPicPr>
            <a:picLocks noChangeAspect="1"/>
          </p:cNvPicPr>
          <p:nvPr/>
        </p:nvPicPr>
        <p:blipFill>
          <a:blip r:embed="rId3"/>
          <a:stretch>
            <a:fillRect/>
          </a:stretch>
        </p:blipFill>
        <p:spPr>
          <a:xfrm>
            <a:off x="377536" y="2085609"/>
            <a:ext cx="5721927" cy="3448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1">
            <a:extLst>
              <a:ext uri="{FF2B5EF4-FFF2-40B4-BE49-F238E27FC236}">
                <a16:creationId xmlns:a16="http://schemas.microsoft.com/office/drawing/2014/main" id="{AFA82DF1-8758-4BB3-6A9C-896C208A237A}"/>
              </a:ext>
            </a:extLst>
          </p:cNvPr>
          <p:cNvPicPr>
            <a:picLocks noChangeAspect="1"/>
          </p:cNvPicPr>
          <p:nvPr/>
        </p:nvPicPr>
        <p:blipFill>
          <a:blip r:embed="rId4"/>
          <a:stretch>
            <a:fillRect/>
          </a:stretch>
        </p:blipFill>
        <p:spPr>
          <a:xfrm>
            <a:off x="6629400" y="1878676"/>
            <a:ext cx="5288972" cy="3178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4579433"/>
      </p:ext>
    </p:extLst>
  </p:cSld>
  <p:clrMapOvr>
    <a:masterClrMapping/>
  </p:clrMapOvr>
</p:sld>
</file>

<file path=ppt/theme/theme1.xml><?xml version="1.0" encoding="utf-8"?>
<a:theme xmlns:a="http://schemas.openxmlformats.org/drawingml/2006/main" name="TDEC OEP Theme">
  <a:themeElements>
    <a:clrScheme name="State of TN - Approved Colors">
      <a:dk1>
        <a:sysClr val="windowText" lastClr="000000"/>
      </a:dk1>
      <a:lt1>
        <a:sysClr val="window" lastClr="FFFFFF"/>
      </a:lt1>
      <a:dk2>
        <a:srgbClr val="174A7C"/>
      </a:dk2>
      <a:lt2>
        <a:srgbClr val="A4CE40"/>
      </a:lt2>
      <a:accent1>
        <a:srgbClr val="174A7C"/>
      </a:accent1>
      <a:accent2>
        <a:srgbClr val="EE3524"/>
      </a:accent2>
      <a:accent3>
        <a:srgbClr val="4C90D3"/>
      </a:accent3>
      <a:accent4>
        <a:srgbClr val="ED9924"/>
      </a:accent4>
      <a:accent5>
        <a:srgbClr val="659737"/>
      </a:accent5>
      <a:accent6>
        <a:srgbClr val="A4CE40"/>
      </a:accent6>
      <a:hlink>
        <a:srgbClr val="4C90D3"/>
      </a:hlink>
      <a:folHlink>
        <a:srgbClr val="4C9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23871D95321346BFFB544629056774" ma:contentTypeVersion="816" ma:contentTypeDescription="Create a new document." ma:contentTypeScope="" ma:versionID="4d1e3205d3ebdafa0576b65a01609892">
  <xsd:schema xmlns:xsd="http://www.w3.org/2001/XMLSchema" xmlns:xs="http://www.w3.org/2001/XMLSchema" xmlns:p="http://schemas.microsoft.com/office/2006/metadata/properties" xmlns:ns2="b5d03e5b-67f9-4998-b70e-b0a6a808d952" xmlns:ns3="f9b02ab4-0172-4b63-8b52-0a352fc2d171" xmlns:ns4="52be42c5-f336-4bdf-8e67-141e588bed70" targetNamespace="http://schemas.microsoft.com/office/2006/metadata/properties" ma:root="true" ma:fieldsID="55d859cfeb3a6448ad481e37fa18472f" ns2:_="" ns3:_="" ns4:_="">
    <xsd:import namespace="b5d03e5b-67f9-4998-b70e-b0a6a808d952"/>
    <xsd:import namespace="f9b02ab4-0172-4b63-8b52-0a352fc2d171"/>
    <xsd:import namespace="52be42c5-f336-4bdf-8e67-141e588bed70"/>
    <xsd:element name="properties">
      <xsd:complexType>
        <xsd:sequence>
          <xsd:element name="documentManagement">
            <xsd:complexType>
              <xsd:all>
                <xsd:element ref="ns2:_dlc_DocId" minOccurs="0"/>
                <xsd:element ref="ns2:_dlc_DocIdUrl" minOccurs="0"/>
                <xsd:element ref="ns2:_dlc_DocIdPersistId" minOccurs="0"/>
                <xsd:element ref="ns3:Original_x0020_Date" minOccurs="0"/>
                <xsd:element ref="ns4:MediaServiceMetadata" minOccurs="0"/>
                <xsd:element ref="ns4:MediaServiceFastMetadata" minOccurs="0"/>
                <xsd:element ref="ns3:SharedWithUsers" minOccurs="0"/>
                <xsd:element ref="ns3:SharedWithDetails" minOccurs="0"/>
                <xsd:element ref="ns4:lcf76f155ced4ddcb4097134ff3c332f" minOccurs="0"/>
                <xsd:element ref="ns2:TaxCatchAll"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03e5b-67f9-4998-b70e-b0a6a808d9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hidden="true" ma:list="{35fe75be-c691-4976-a605-3e429007ba68}" ma:internalName="TaxCatchAll" ma:showField="CatchAllData" ma:web="b5d03e5b-67f9-4998-b70e-b0a6a808d9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b02ab4-0172-4b63-8b52-0a352fc2d171" elementFormDefault="qualified">
    <xsd:import namespace="http://schemas.microsoft.com/office/2006/documentManagement/types"/>
    <xsd:import namespace="http://schemas.microsoft.com/office/infopath/2007/PartnerControls"/>
    <xsd:element name="Original_x0020_Date" ma:index="11" nillable="true" ma:displayName="Original Date" ma:description="Date the document was created." ma:format="DateOnly" ma:internalName="Original_x0020_Date">
      <xsd:simpleType>
        <xsd:restriction base="dms:DateTime"/>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be42c5-f336-4bdf-8e67-141e588bed70"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d03e5b-67f9-4998-b70e-b0a6a808d952" xsi:nil="true"/>
    <lcf76f155ced4ddcb4097134ff3c332f xmlns="52be42c5-f336-4bdf-8e67-141e588bed70">
      <Terms xmlns="http://schemas.microsoft.com/office/infopath/2007/PartnerControls"/>
    </lcf76f155ced4ddcb4097134ff3c332f>
    <Original_x0020_Date xmlns="f9b02ab4-0172-4b63-8b52-0a352fc2d171" xsi:nil="true"/>
    <_dlc_DocId xmlns="b5d03e5b-67f9-4998-b70e-b0a6a808d952">NNHDAM57MDXW-834707791-198</_dlc_DocId>
    <_dlc_DocIdUrl xmlns="b5d03e5b-67f9-4998-b70e-b0a6a808d952">
      <Url>https://tennessee.sharepoint.com/sites/TDOT/EPB/LRP/aq/_layouts/15/DocIdRedir.aspx?ID=NNHDAM57MDXW-834707791-198</Url>
      <Description>NNHDAM57MDXW-834707791-198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B05FCB-414F-4985-8CC0-57DF9B49F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03e5b-67f9-4998-b70e-b0a6a808d952"/>
    <ds:schemaRef ds:uri="f9b02ab4-0172-4b63-8b52-0a352fc2d171"/>
    <ds:schemaRef ds:uri="52be42c5-f336-4bdf-8e67-141e588be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B98437-A67E-447A-B59A-EE1CE9AC790C}">
  <ds:schemaRefs>
    <ds:schemaRef ds:uri="b5d03e5b-67f9-4998-b70e-b0a6a808d952"/>
    <ds:schemaRef ds:uri="52be42c5-f336-4bdf-8e67-141e588bed70"/>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9b02ab4-0172-4b63-8b52-0a352fc2d171"/>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67440665-D067-403C-9B88-A54CBD068D46}">
  <ds:schemaRefs>
    <ds:schemaRef ds:uri="http://schemas.microsoft.com/sharepoint/events"/>
  </ds:schemaRefs>
</ds:datastoreItem>
</file>

<file path=customXml/itemProps4.xml><?xml version="1.0" encoding="utf-8"?>
<ds:datastoreItem xmlns:ds="http://schemas.openxmlformats.org/officeDocument/2006/customXml" ds:itemID="{FBE897CB-DE6E-473B-A225-265304FD0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TotalTime>
  <Words>1332</Words>
  <Application>Microsoft Office PowerPoint</Application>
  <PresentationFormat>Widescreen</PresentationFormat>
  <Paragraphs>126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TDEC OEP Theme</vt:lpstr>
      <vt:lpstr>Infrastructure Investment Jobs Act (IIJA) Programs Updates</vt:lpstr>
      <vt:lpstr>NEVI Program Funding </vt:lpstr>
      <vt:lpstr>TDOT Formula Funding</vt:lpstr>
      <vt:lpstr>Current State </vt:lpstr>
      <vt:lpstr>Carbon Reduction Program</vt:lpstr>
      <vt:lpstr>Carbon Reduction Program (CRP)</vt:lpstr>
      <vt:lpstr>Carbon Reduction Program</vt:lpstr>
      <vt:lpstr>Carbon Reduction Program</vt:lpstr>
      <vt:lpstr>East Tennessee South Priorities</vt:lpstr>
      <vt:lpstr>PROTECT Program </vt:lpstr>
      <vt:lpstr>Resiliency Planning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Electric Vehicle Infrastructure (NEVI) Program</dc:title>
  <dc:creator>Alexa Voytek</dc:creator>
  <cp:lastModifiedBy>Degee Roberts</cp:lastModifiedBy>
  <cp:revision>38</cp:revision>
  <cp:lastPrinted>2018-07-17T21:08:27Z</cp:lastPrinted>
  <dcterms:modified xsi:type="dcterms:W3CDTF">2023-05-17T20:46:08Z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0x010100C523871D95321346BFFB544629056774</vt:lpwstr>
  </property>
  <property fmtid="{D5CDD505-2E9C-101B-9397-08002B2CF9AE}" pid="3" name="MediaServiceImageTags">
    <vt:lpwstr/>
  </property>
  <property fmtid="{D5CDD505-2E9C-101B-9397-08002B2CF9AE}" pid="4" name="Order">
    <vt:r8>27000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y fmtid="{D5CDD505-2E9C-101B-9397-08002B2CF9AE}" pid="8" name="_dlc_DocIdItemGuid">
    <vt:lpwstr>2d3e62a5-86a6-4788-aa03-ed8086f049da</vt:lpwstr>
  </property>
</Properties>
</file>