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57" r:id="rId4"/>
    <p:sldId id="259" r:id="rId5"/>
    <p:sldId id="260" r:id="rId6"/>
    <p:sldId id="265" r:id="rId7"/>
    <p:sldId id="261" r:id="rId8"/>
    <p:sldId id="276" r:id="rId9"/>
    <p:sldId id="272" r:id="rId10"/>
    <p:sldId id="274" r:id="rId11"/>
    <p:sldId id="262" r:id="rId12"/>
    <p:sldId id="263" r:id="rId13"/>
    <p:sldId id="27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/>
    <p:restoredTop sz="96327"/>
  </p:normalViewPr>
  <p:slideViewPr>
    <p:cSldViewPr snapToGrid="0" showGuides="1">
      <p:cViewPr varScale="1">
        <p:scale>
          <a:sx n="97" d="100"/>
          <a:sy n="97" d="100"/>
        </p:scale>
        <p:origin x="232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retthowell/Desktop/TCHOA/Brett%20TCHOA%20Files/Fuel%20Taxes/FY2022-2023/FY2022-2023_Gas_Mtr_Fuel_MASTER%20DOCUMENT_07-01-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retthowell/Desktop/TCHOA/Brett%20TCHOA%20Files/Data%20Analytics/TACIR_Infrastructure%20report%20data/TACIR_Brett%20Howell%20Data%20Request_12-21-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Gasoline and Diesel</a:t>
            </a:r>
          </a:p>
          <a:p>
            <a:pPr>
              <a:defRPr/>
            </a:pPr>
            <a:r>
              <a:rPr lang="en-US"/>
              <a:t>Revenues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'2018 thru 2022 Summaries'!$E$3</c:f>
              <c:strCache>
                <c:ptCount val="1"/>
                <c:pt idx="0">
                  <c:v>2019-2020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'2018 thru 2022 Summaries'!$A$4:$A$15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'2018 thru 2022 Summaries'!$E$4:$E$15</c:f>
              <c:numCache>
                <c:formatCode>_(* #,##0_);_(* \(#,##0\);_(* "-"_);_(@_)</c:formatCode>
                <c:ptCount val="12"/>
                <c:pt idx="0">
                  <c:v>21944405.046593137</c:v>
                </c:pt>
                <c:pt idx="1">
                  <c:v>24477393.009584945</c:v>
                </c:pt>
                <c:pt idx="2">
                  <c:v>24034199.265046917</c:v>
                </c:pt>
                <c:pt idx="3">
                  <c:v>23297262.818998829</c:v>
                </c:pt>
                <c:pt idx="4">
                  <c:v>23037170.728595275</c:v>
                </c:pt>
                <c:pt idx="5">
                  <c:v>22678483.902000919</c:v>
                </c:pt>
                <c:pt idx="6">
                  <c:v>22757678.306342676</c:v>
                </c:pt>
                <c:pt idx="7">
                  <c:v>21462660.146054912</c:v>
                </c:pt>
                <c:pt idx="8">
                  <c:v>19602262.663032703</c:v>
                </c:pt>
                <c:pt idx="9">
                  <c:v>22535630.337166432</c:v>
                </c:pt>
                <c:pt idx="10">
                  <c:v>14885794.151695307</c:v>
                </c:pt>
                <c:pt idx="11">
                  <c:v>20404109.146049671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A5-5C42-BB97-0CD4DFE976B5}"/>
            </c:ext>
          </c:extLst>
        </c:ser>
        <c:ser>
          <c:idx val="3"/>
          <c:order val="1"/>
          <c:tx>
            <c:strRef>
              <c:f>'2018 thru 2022 Summaries'!$G$3</c:f>
              <c:strCache>
                <c:ptCount val="1"/>
                <c:pt idx="0">
                  <c:v>2020-2021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'2018 thru 2022 Summaries'!$A$4:$A$15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'2018 thru 2022 Summaries'!$G$4:$G$15</c:f>
              <c:numCache>
                <c:formatCode>_(* #,##0_);_(* \(#,##0\);_(* "-"_);_(@_)</c:formatCode>
                <c:ptCount val="12"/>
                <c:pt idx="0">
                  <c:v>23096102.816498138</c:v>
                </c:pt>
                <c:pt idx="1">
                  <c:v>22195750.996196274</c:v>
                </c:pt>
                <c:pt idx="2">
                  <c:v>22459215.203826286</c:v>
                </c:pt>
                <c:pt idx="3">
                  <c:v>23409267.299999997</c:v>
                </c:pt>
                <c:pt idx="4">
                  <c:v>22167575.585124247</c:v>
                </c:pt>
                <c:pt idx="5">
                  <c:v>20982819.009970386</c:v>
                </c:pt>
                <c:pt idx="6">
                  <c:v>22451658.922455609</c:v>
                </c:pt>
                <c:pt idx="7">
                  <c:v>20602960.25185639</c:v>
                </c:pt>
                <c:pt idx="8">
                  <c:v>17651993.092932384</c:v>
                </c:pt>
                <c:pt idx="9">
                  <c:v>21939543.055526651</c:v>
                </c:pt>
                <c:pt idx="10">
                  <c:v>24031227.209128931</c:v>
                </c:pt>
                <c:pt idx="11">
                  <c:v>24245487.769149683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A5-5C42-BB97-0CD4DFE976B5}"/>
            </c:ext>
          </c:extLst>
        </c:ser>
        <c:ser>
          <c:idx val="4"/>
          <c:order val="2"/>
          <c:tx>
            <c:strRef>
              <c:f>'2018 thru 2022 Summaries'!$I$3</c:f>
              <c:strCache>
                <c:ptCount val="1"/>
                <c:pt idx="0">
                  <c:v>2021-2022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'2018 thru 2022 Summaries'!$A$4:$A$15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'2018 thru 2022 Summaries'!$I$4:$I$15</c:f>
              <c:numCache>
                <c:formatCode>_(* #,##0_);_(* \(#,##0\);_(* "-"_);_(@_)</c:formatCode>
                <c:ptCount val="12"/>
                <c:pt idx="0">
                  <c:v>24933944.951934665</c:v>
                </c:pt>
                <c:pt idx="1">
                  <c:v>23776005.73</c:v>
                </c:pt>
                <c:pt idx="2">
                  <c:v>24714191.579999998</c:v>
                </c:pt>
                <c:pt idx="3">
                  <c:v>23763116.552237347</c:v>
                </c:pt>
                <c:pt idx="4">
                  <c:v>23162138.879999999</c:v>
                </c:pt>
                <c:pt idx="5">
                  <c:v>23163657.320000004</c:v>
                </c:pt>
                <c:pt idx="6">
                  <c:v>23679330.390000001</c:v>
                </c:pt>
                <c:pt idx="7">
                  <c:v>21616814.360981464</c:v>
                </c:pt>
                <c:pt idx="8">
                  <c:v>18028676.624206085</c:v>
                </c:pt>
                <c:pt idx="9">
                  <c:v>25522408.359206431</c:v>
                </c:pt>
                <c:pt idx="10">
                  <c:v>22001738.026875407</c:v>
                </c:pt>
                <c:pt idx="11">
                  <c:v>24513665.700149439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A5-5C42-BB97-0CD4DFE976B5}"/>
            </c:ext>
          </c:extLst>
        </c:ser>
        <c:ser>
          <c:idx val="1"/>
          <c:order val="3"/>
          <c:tx>
            <c:strRef>
              <c:f>'2018 thru 2022 Summaries'!$K$3</c:f>
              <c:strCache>
                <c:ptCount val="1"/>
                <c:pt idx="0">
                  <c:v>2022-2023</c:v>
                </c:pt>
              </c:strCache>
            </c:strRef>
          </c:tx>
          <c:spPr>
            <a:ln w="476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'2018 thru 2022 Summaries'!$A$4:$A$15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'2018 thru 2022 Summaries'!$K$4:$K$15</c:f>
              <c:numCache>
                <c:formatCode>_(* #,##0_);_(* \(#,##0\);_(* "-"_);_(@_)</c:formatCode>
                <c:ptCount val="12"/>
                <c:pt idx="0">
                  <c:v>23899530.050939858</c:v>
                </c:pt>
                <c:pt idx="1">
                  <c:v>23934542.96115002</c:v>
                </c:pt>
                <c:pt idx="2">
                  <c:v>23291166.713437881</c:v>
                </c:pt>
                <c:pt idx="3">
                  <c:v>24202177.026662577</c:v>
                </c:pt>
                <c:pt idx="4">
                  <c:v>23693303.095304087</c:v>
                </c:pt>
                <c:pt idx="5">
                  <c:v>23458349.789999999</c:v>
                </c:pt>
                <c:pt idx="6">
                  <c:v>23197927.043116968</c:v>
                </c:pt>
                <c:pt idx="7">
                  <c:v>21353961.270211332</c:v>
                </c:pt>
                <c:pt idx="8">
                  <c:v>18657273.474155657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A5-5C42-BB97-0CD4DFE97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0538015"/>
        <c:axId val="1460538431"/>
      </c:lineChart>
      <c:catAx>
        <c:axId val="146053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538431"/>
        <c:crosses val="autoZero"/>
        <c:auto val="1"/>
        <c:lblAlgn val="ctr"/>
        <c:lblOffset val="100"/>
        <c:noMultiLvlLbl val="0"/>
      </c:catAx>
      <c:valAx>
        <c:axId val="1460538431"/>
        <c:scaling>
          <c:orientation val="minMax"/>
          <c:min val="1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53801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 County Transportation Needs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Sheet1!$D$4:$D$9</c:f>
              <c:strCache>
                <c:ptCount val="4"/>
                <c:pt idx="0">
                  <c:v>Region 1</c:v>
                </c:pt>
                <c:pt idx="1">
                  <c:v>Region 2</c:v>
                </c:pt>
                <c:pt idx="2">
                  <c:v>Region 3</c:v>
                </c:pt>
                <c:pt idx="3">
                  <c:v>Region 4</c:v>
                </c:pt>
              </c:strCache>
            </c:strRef>
          </c:cat>
          <c:val>
            <c:numRef>
              <c:f>Sheet1!$E$4:$E$9</c:f>
              <c:numCache>
                <c:formatCode>_("$"* #,##0_);_("$"* \(#,##0\);_("$"* "-"??_);_(@_)</c:formatCode>
                <c:ptCount val="6"/>
                <c:pt idx="0">
                  <c:v>598688660</c:v>
                </c:pt>
                <c:pt idx="1">
                  <c:v>208303872</c:v>
                </c:pt>
                <c:pt idx="2">
                  <c:v>3077627364</c:v>
                </c:pt>
                <c:pt idx="3">
                  <c:v>477375517</c:v>
                </c:pt>
                <c:pt idx="5">
                  <c:v>4361995413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1-2C4F-BDA3-78159480BA9F}"/>
            </c:ext>
          </c:extLst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 State Aid Road Allocation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Sheet1!$D$4:$D$9</c:f>
              <c:strCache>
                <c:ptCount val="4"/>
                <c:pt idx="0">
                  <c:v>Region 1</c:v>
                </c:pt>
                <c:pt idx="1">
                  <c:v>Region 2</c:v>
                </c:pt>
                <c:pt idx="2">
                  <c:v>Region 3</c:v>
                </c:pt>
                <c:pt idx="3">
                  <c:v>Region 4</c:v>
                </c:pt>
              </c:strCache>
            </c:strRef>
          </c:cat>
          <c:val>
            <c:numRef>
              <c:f>Sheet1!$F$4:$F$9</c:f>
              <c:numCache>
                <c:formatCode>_("$"* #,##0_);_("$"* \(#,##0\);_("$"* "-"??_);_(@_)</c:formatCode>
                <c:ptCount val="6"/>
                <c:pt idx="0">
                  <c:v>79583271</c:v>
                </c:pt>
                <c:pt idx="1">
                  <c:v>70890013</c:v>
                </c:pt>
                <c:pt idx="2">
                  <c:v>93677334</c:v>
                </c:pt>
                <c:pt idx="3">
                  <c:v>76931382</c:v>
                </c:pt>
                <c:pt idx="5">
                  <c:v>321082000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D1-2C4F-BDA3-78159480B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6181647"/>
        <c:axId val="1196183919"/>
      </c:barChart>
      <c:catAx>
        <c:axId val="119618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183919"/>
        <c:crosses val="autoZero"/>
        <c:auto val="1"/>
        <c:lblAlgn val="ctr"/>
        <c:lblOffset val="100"/>
        <c:noMultiLvlLbl val="0"/>
      </c:catAx>
      <c:valAx>
        <c:axId val="1196183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18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44108" y="5615093"/>
            <a:ext cx="1193868" cy="640080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fld id="{BC1F8FF4-6B14-7B4C-8DB3-F27101BBBF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60392-B969-4515-5173-A13CBEC4E56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405624" y="4471821"/>
            <a:ext cx="3855393" cy="93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96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3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1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7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CCBA4BAA-5D8B-39EB-2371-9E2F1CF4C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6596" y="1142379"/>
            <a:ext cx="2840596" cy="36917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4185" y="4771141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C1F8FF4-6B14-7B4C-8DB3-F27101BBB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2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8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4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06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1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878DA408-CABC-DC9B-55BF-1484A13F8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7976" y="5187120"/>
            <a:ext cx="757964" cy="98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4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8FF4-6B14-7B4C-8DB3-F27101BBBF7E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AD1D8009-7EEC-DB0C-87EB-82FD6DB3AD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7976" y="5187120"/>
            <a:ext cx="757964" cy="98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4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E01C818-C144-4B4F-AD7A-D84AA045AA33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accent2"/>
                </a:solidFill>
                <a:latin typeface="+mj-lt"/>
              </a:defRPr>
            </a:lvl1pPr>
          </a:lstStyle>
          <a:p>
            <a:fld id="{BC1F8FF4-6B14-7B4C-8DB3-F27101BBBF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651B4473-7D2C-485E-18DC-FD481403EA46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</a:blip>
          <a:stretch>
            <a:fillRect/>
          </a:stretch>
        </p:blipFill>
        <p:spPr>
          <a:xfrm>
            <a:off x="6857541" y="-145111"/>
            <a:ext cx="5500160" cy="7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0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143A-0A70-D22B-72B6-429030F25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County impact</a:t>
            </a:r>
            <a:br>
              <a:rPr lang="en-US" dirty="0"/>
            </a:br>
            <a:r>
              <a:rPr lang="en-US" sz="4400" dirty="0"/>
              <a:t>transportation modernization act of 2023</a:t>
            </a:r>
          </a:p>
        </p:txBody>
      </p:sp>
    </p:spTree>
    <p:extLst>
      <p:ext uri="{BB962C8B-B14F-4D97-AF65-F5344CB8AC3E}">
        <p14:creationId xmlns:p14="http://schemas.microsoft.com/office/powerpoint/2010/main" val="417886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216E-529E-037A-8A79-541E3B7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transportation needs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3B7728A-0674-25D6-C88C-4F0A4918C2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77908"/>
              </p:ext>
            </p:extLst>
          </p:nvPr>
        </p:nvGraphicFramePr>
        <p:xfrm>
          <a:off x="2244375" y="2093976"/>
          <a:ext cx="6541036" cy="4587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72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5E522-EF32-245E-8D20-0BC12930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Registrations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0FD6173-B4DE-B91D-516C-D51078CEA6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87877"/>
              </p:ext>
            </p:extLst>
          </p:nvPr>
        </p:nvGraphicFramePr>
        <p:xfrm>
          <a:off x="1069975" y="2034401"/>
          <a:ext cx="1005839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248361105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1993948249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4108334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  <a:p>
                      <a:pPr algn="l"/>
                      <a:r>
                        <a:rPr lang="en-US" dirty="0"/>
                        <a:t>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Hybrid Electric </a:t>
                      </a:r>
                    </a:p>
                    <a:p>
                      <a:pPr algn="l"/>
                      <a:r>
                        <a:rPr lang="en-US" dirty="0"/>
                        <a:t>&amp; Plug in Hybrid)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 1,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$200/year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$100/year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504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 1,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$200/year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$100/year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82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 1,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$200/year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$100/year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08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 1, 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$274/year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$100/year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86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 1,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$274 + CPI up to 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 + CPI up to 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30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 1 of subsequent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CPI up to 3% added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CPI up to 3% added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96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45B750-2601-F063-59EE-9FF423FEA123}"/>
              </a:ext>
            </a:extLst>
          </p:cNvPr>
          <p:cNvSpPr txBox="1"/>
          <p:nvPr/>
        </p:nvSpPr>
        <p:spPr>
          <a:xfrm>
            <a:off x="1313233" y="5097294"/>
            <a:ext cx="613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Paid at time of renewal, not at purchase of the vehicle</a:t>
            </a:r>
          </a:p>
        </p:txBody>
      </p:sp>
    </p:spTree>
    <p:extLst>
      <p:ext uri="{BB962C8B-B14F-4D97-AF65-F5344CB8AC3E}">
        <p14:creationId xmlns:p14="http://schemas.microsoft.com/office/powerpoint/2010/main" val="946209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8198-033A-DC35-AC86-CC5517BD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impact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BB1C-411C-D0A1-145C-7734A5F74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039762"/>
            <a:ext cx="10058400" cy="3132438"/>
          </a:xfrm>
        </p:spPr>
        <p:txBody>
          <a:bodyPr/>
          <a:lstStyle/>
          <a:p>
            <a:r>
              <a:rPr lang="en-US" sz="2400" dirty="0"/>
              <a:t>Short Term = $300 million</a:t>
            </a:r>
          </a:p>
          <a:p>
            <a:pPr lvl="1"/>
            <a:r>
              <a:rPr lang="en-US" sz="2000" dirty="0"/>
              <a:t>One-time grants</a:t>
            </a:r>
          </a:p>
          <a:p>
            <a:pPr lvl="1"/>
            <a:endParaRPr lang="en-US" sz="2000" dirty="0"/>
          </a:p>
          <a:p>
            <a:r>
              <a:rPr lang="en-US" sz="2400" dirty="0"/>
              <a:t>Long Term = Electric Vehicle Registrations</a:t>
            </a:r>
          </a:p>
          <a:p>
            <a:pPr lvl="1"/>
            <a:r>
              <a:rPr lang="en-US" sz="2000" dirty="0"/>
              <a:t>Operating budget monies</a:t>
            </a:r>
          </a:p>
          <a:p>
            <a:pPr lvl="1"/>
            <a:r>
              <a:rPr lang="en-US" sz="2000" dirty="0"/>
              <a:t>Replaces waning fuel tax collections</a:t>
            </a:r>
          </a:p>
          <a:p>
            <a:pPr lvl="2"/>
            <a:r>
              <a:rPr lang="en-US" sz="1800" dirty="0"/>
              <a:t>It’s early (January 2024 implementation)</a:t>
            </a:r>
          </a:p>
          <a:p>
            <a:pPr lvl="2"/>
            <a:r>
              <a:rPr lang="en-US" sz="1800" dirty="0"/>
              <a:t>Difficult to estimate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35FB1D-5946-63E9-523C-7ECC2AD7EE98}"/>
              </a:ext>
            </a:extLst>
          </p:cNvPr>
          <p:cNvSpPr txBox="1"/>
          <p:nvPr/>
        </p:nvSpPr>
        <p:spPr>
          <a:xfrm>
            <a:off x="1069848" y="2051213"/>
            <a:ext cx="7962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SB273/HB321 (Sen. Becky Massey, Rep. Dan Howell)</a:t>
            </a:r>
          </a:p>
          <a:p>
            <a:r>
              <a:rPr lang="en-US" dirty="0"/>
              <a:t>Public Chapter 159 of 2023</a:t>
            </a:r>
          </a:p>
        </p:txBody>
      </p:sp>
    </p:spTree>
    <p:extLst>
      <p:ext uri="{BB962C8B-B14F-4D97-AF65-F5344CB8AC3E}">
        <p14:creationId xmlns:p14="http://schemas.microsoft.com/office/powerpoint/2010/main" val="348359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1685F-4511-15E6-95A7-ACF49969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NON-Supplanting 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C30AA-5250-32F9-954E-0E4FA680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“Effective July 1, 2023, a sum of three hundred million dollars ($300,000,000), to be distributed to local governments as grants, as determined by the commissioner; provided, that </a:t>
            </a:r>
            <a:r>
              <a:rPr lang="en-US" sz="2800" b="1" dirty="0"/>
              <a:t>a local government shall not use grants distributed from the sum described</a:t>
            </a:r>
            <a:r>
              <a:rPr lang="en-US" sz="2800" dirty="0"/>
              <a:t> in this subdivision (b)(2) </a:t>
            </a:r>
            <a:r>
              <a:rPr lang="en-US" sz="2800" b="1" dirty="0"/>
              <a:t>to supplant other state or local moneys appropriated or allotted for building, maintaining, or improving county roads or bridges</a:t>
            </a:r>
            <a:r>
              <a:rPr lang="en-US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84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9F54-34BD-980D-BD3A-862E9A06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E4E8A-9247-3760-DF74-33E8D070B0FD}"/>
              </a:ext>
            </a:extLst>
          </p:cNvPr>
          <p:cNvSpPr txBox="1"/>
          <p:nvPr/>
        </p:nvSpPr>
        <p:spPr>
          <a:xfrm>
            <a:off x="2529197" y="3364291"/>
            <a:ext cx="55569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Brett Howell</a:t>
            </a:r>
          </a:p>
          <a:p>
            <a:r>
              <a:rPr lang="en-US" dirty="0"/>
              <a:t>Executive Director</a:t>
            </a:r>
          </a:p>
          <a:p>
            <a:r>
              <a:rPr lang="en-US" dirty="0"/>
              <a:t>Tennessee County Highway Officials Association</a:t>
            </a:r>
          </a:p>
          <a:p>
            <a:r>
              <a:rPr lang="en-US" dirty="0"/>
              <a:t>615/532-3767 office</a:t>
            </a:r>
          </a:p>
          <a:p>
            <a:r>
              <a:rPr lang="en-US" dirty="0"/>
              <a:t>615/714-2550 cell</a:t>
            </a:r>
          </a:p>
          <a:p>
            <a:r>
              <a:rPr lang="en-US" i="1" dirty="0" err="1"/>
              <a:t>brett.howell@tncounties.org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7366EC-D1FB-3A2F-B479-2E8131981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837" y="2298014"/>
            <a:ext cx="3792166" cy="91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0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8198-033A-DC35-AC86-CC5517BD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24246" cy="1609344"/>
          </a:xfrm>
        </p:spPr>
        <p:txBody>
          <a:bodyPr/>
          <a:lstStyle/>
          <a:p>
            <a:r>
              <a:rPr lang="en-US" dirty="0"/>
              <a:t>SB273/HB321 by Sen </a:t>
            </a:r>
            <a:r>
              <a:rPr lang="en-US" dirty="0" err="1"/>
              <a:t>massey</a:t>
            </a:r>
            <a:r>
              <a:rPr lang="en-US" dirty="0"/>
              <a:t>, rep </a:t>
            </a:r>
            <a:r>
              <a:rPr lang="en-US" dirty="0" err="1"/>
              <a:t>howell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BB1C-411C-D0A1-145C-7734A5F74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810312"/>
            <a:ext cx="10058400" cy="3361888"/>
          </a:xfrm>
        </p:spPr>
        <p:txBody>
          <a:bodyPr/>
          <a:lstStyle/>
          <a:p>
            <a:r>
              <a:rPr lang="en-US" sz="2400" dirty="0"/>
              <a:t>Short Term = $300 million</a:t>
            </a:r>
          </a:p>
          <a:p>
            <a:pPr lvl="1"/>
            <a:r>
              <a:rPr lang="en-US" sz="2000" dirty="0"/>
              <a:t>One-time grants</a:t>
            </a:r>
          </a:p>
          <a:p>
            <a:pPr lvl="1"/>
            <a:endParaRPr lang="en-US" sz="2000" dirty="0"/>
          </a:p>
          <a:p>
            <a:r>
              <a:rPr lang="en-US" sz="2400" dirty="0"/>
              <a:t>Long Term = Electric Vehicle Registrations</a:t>
            </a:r>
          </a:p>
          <a:p>
            <a:pPr lvl="1"/>
            <a:r>
              <a:rPr lang="en-US" sz="2000" dirty="0"/>
              <a:t>Operating budget monies</a:t>
            </a:r>
          </a:p>
          <a:p>
            <a:pPr lvl="1"/>
            <a:r>
              <a:rPr lang="en-US" sz="2000" dirty="0"/>
              <a:t>Replaces waning fuel tax collections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35FB1D-5946-63E9-523C-7ECC2AD7EE98}"/>
              </a:ext>
            </a:extLst>
          </p:cNvPr>
          <p:cNvSpPr txBox="1"/>
          <p:nvPr/>
        </p:nvSpPr>
        <p:spPr>
          <a:xfrm>
            <a:off x="1069848" y="2051213"/>
            <a:ext cx="796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Chapter 159 of 2023</a:t>
            </a:r>
          </a:p>
        </p:txBody>
      </p:sp>
    </p:spTree>
    <p:extLst>
      <p:ext uri="{BB962C8B-B14F-4D97-AF65-F5344CB8AC3E}">
        <p14:creationId xmlns:p14="http://schemas.microsoft.com/office/powerpoint/2010/main" val="133633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33E83-0F27-93FE-3248-CD0DE58A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CB5DD-84B8-DE01-7594-748D34991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8610180" cy="4050792"/>
          </a:xfrm>
        </p:spPr>
        <p:txBody>
          <a:bodyPr/>
          <a:lstStyle/>
          <a:p>
            <a:r>
              <a:rPr lang="en-US" sz="2400" dirty="0"/>
              <a:t>State Aid Road Program = $300 million in one-time funding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Existing program with rules ($21 million annually since 1980s)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100 percent of the funds available July 1, 2023</a:t>
            </a: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Annual work plan, as always have each year, by October</a:t>
            </a: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PLUS a projected list of projects and budget estimates for two (2) additional years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County Highway Departments retain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discretion as to how much of the State Aid funding will use each year</a:t>
            </a:r>
          </a:p>
          <a:p>
            <a:pPr lvl="2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Single or Multiple years</a:t>
            </a:r>
            <a:endParaRPr lang="en-US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All other State Aid Road guidelines remain the same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$21 million annual allocation continues through TDOT budget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57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7B43-362F-7B04-30B2-09E72E82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Creates a Data Trail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8CEDE-EBB4-C769-C568-F1CEEAF9D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Counties maintain more than 61,000 total road miles</a:t>
            </a:r>
          </a:p>
          <a:p>
            <a:r>
              <a:rPr lang="en-US" sz="2400" dirty="0"/>
              <a:t>20% on the State Aid System (about 15,000 miles)</a:t>
            </a:r>
          </a:p>
          <a:p>
            <a:pPr lvl="1"/>
            <a:r>
              <a:rPr lang="en-US" sz="2000" dirty="0"/>
              <a:t>Collect traffic from low volume roads</a:t>
            </a:r>
          </a:p>
          <a:p>
            <a:pPr lvl="1"/>
            <a:r>
              <a:rPr lang="en-US" sz="2000" dirty="0"/>
              <a:t>Provide connectivity to collector and arterial highways</a:t>
            </a:r>
          </a:p>
          <a:p>
            <a:pPr lvl="1"/>
            <a:r>
              <a:rPr lang="en-US" sz="2000" dirty="0"/>
              <a:t>Service to smaller communities not served by a higher-class (road) facility</a:t>
            </a:r>
          </a:p>
          <a:p>
            <a:pPr lvl="1"/>
            <a:r>
              <a:rPr lang="en-US" sz="2000" dirty="0"/>
              <a:t>Link locally important traffic generators with rural areas of a county</a:t>
            </a:r>
          </a:p>
          <a:p>
            <a:r>
              <a:rPr lang="en-US" sz="2400" dirty="0"/>
              <a:t>$4.3 billion in County  transportation needs</a:t>
            </a:r>
          </a:p>
          <a:p>
            <a:pPr lvl="1"/>
            <a:r>
              <a:rPr lang="en-US" sz="2000" dirty="0"/>
              <a:t>Tennessee Advisory Commission on Intergovernmental Relations, 2023</a:t>
            </a:r>
          </a:p>
          <a:p>
            <a:pPr marL="274320" lvl="1" indent="0">
              <a:buNone/>
            </a:pPr>
            <a:r>
              <a:rPr lang="en-US" sz="2000" dirty="0"/>
              <a:t>	(Projects reported between 2017-Present)</a:t>
            </a:r>
          </a:p>
          <a:p>
            <a:r>
              <a:rPr lang="en-US" sz="2400" dirty="0"/>
              <a:t>Reporting will help us show the long-term, unmet funding need</a:t>
            </a:r>
          </a:p>
        </p:txBody>
      </p:sp>
    </p:spTree>
    <p:extLst>
      <p:ext uri="{BB962C8B-B14F-4D97-AF65-F5344CB8AC3E}">
        <p14:creationId xmlns:p14="http://schemas.microsoft.com/office/powerpoint/2010/main" val="82828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4CEED-57F4-D7E4-E0DA-BB5C21F8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75945"/>
            <a:ext cx="10058400" cy="439742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State gasoline &amp; motor fuel revenue collections are decreasing</a:t>
            </a:r>
          </a:p>
          <a:p>
            <a:pPr lvl="1"/>
            <a:r>
              <a:rPr lang="en-US" sz="2200" dirty="0"/>
              <a:t>March collections down $1.1 million over this time a year ago</a:t>
            </a:r>
          </a:p>
          <a:p>
            <a:pPr lvl="1"/>
            <a:r>
              <a:rPr lang="en-US" sz="2200" dirty="0"/>
              <a:t>Finish FY2022-2023 at least $1.5 million less than the previous FY</a:t>
            </a:r>
          </a:p>
          <a:p>
            <a:pPr lvl="1"/>
            <a:r>
              <a:rPr lang="en-US" sz="2200" dirty="0"/>
              <a:t>$6 million less than we had projected</a:t>
            </a:r>
          </a:p>
          <a:p>
            <a:r>
              <a:rPr lang="en-US" sz="2400" dirty="0"/>
              <a:t>Additional County Highway Department revenues</a:t>
            </a:r>
          </a:p>
          <a:p>
            <a:pPr lvl="1"/>
            <a:r>
              <a:rPr lang="en-US" sz="2200" dirty="0"/>
              <a:t>Mineral severance taxes</a:t>
            </a:r>
          </a:p>
          <a:p>
            <a:pPr lvl="1"/>
            <a:r>
              <a:rPr lang="en-US" sz="2200" dirty="0"/>
              <a:t>Wheel tax</a:t>
            </a:r>
          </a:p>
          <a:p>
            <a:pPr lvl="1"/>
            <a:r>
              <a:rPr lang="en-US" sz="2200" dirty="0"/>
              <a:t>Property tax</a:t>
            </a:r>
          </a:p>
          <a:p>
            <a:pPr lvl="1"/>
            <a:r>
              <a:rPr lang="en-US" sz="2200" dirty="0"/>
              <a:t>Local option sales tax</a:t>
            </a:r>
          </a:p>
          <a:p>
            <a:pPr lvl="1"/>
            <a:r>
              <a:rPr lang="en-US" sz="2200" dirty="0"/>
              <a:t>Business tax</a:t>
            </a:r>
          </a:p>
          <a:p>
            <a:pPr lvl="1"/>
            <a:r>
              <a:rPr lang="en-US" sz="2200" dirty="0"/>
              <a:t>Grants</a:t>
            </a:r>
          </a:p>
          <a:p>
            <a:pPr lvl="1"/>
            <a:r>
              <a:rPr lang="en-US" sz="2200" dirty="0"/>
              <a:t>Reimbursements from natural disasters/emergencies</a:t>
            </a:r>
          </a:p>
          <a:p>
            <a:pPr lvl="1"/>
            <a:r>
              <a:rPr lang="en-US" sz="2200" dirty="0"/>
              <a:t>Etc.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36D1B22-1B16-468C-7B9E-911152B6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</a:t>
            </a:r>
          </a:p>
        </p:txBody>
      </p:sp>
    </p:spTree>
    <p:extLst>
      <p:ext uri="{BB962C8B-B14F-4D97-AF65-F5344CB8AC3E}">
        <p14:creationId xmlns:p14="http://schemas.microsoft.com/office/powerpoint/2010/main" val="101661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4646-8DFF-DD53-6838-1786DB20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60C8F-CE11-3B25-011F-E67C3EF2E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Growing number of Electric Vehicles in Tennessee</a:t>
            </a:r>
          </a:p>
          <a:p>
            <a:pPr lvl="1"/>
            <a:r>
              <a:rPr lang="en-US" sz="2000" dirty="0"/>
              <a:t>EV manufacturers are here (GM, Nissan, Volkswagen, Ford)</a:t>
            </a:r>
          </a:p>
          <a:p>
            <a:pPr lvl="1"/>
            <a:r>
              <a:rPr lang="en-US" sz="2000" dirty="0"/>
              <a:t>Existing registration fee not shared with counties and cities</a:t>
            </a:r>
          </a:p>
          <a:p>
            <a:pPr lvl="1"/>
            <a:r>
              <a:rPr lang="en-US" sz="2000" dirty="0"/>
              <a:t>Drive Electric Tennessee’s mission is 200,000 EVS by 2028</a:t>
            </a:r>
          </a:p>
          <a:p>
            <a:pPr lvl="2"/>
            <a:r>
              <a:rPr lang="en-US" sz="1800" dirty="0"/>
              <a:t>25,955 as of 12/31/2022</a:t>
            </a:r>
          </a:p>
          <a:p>
            <a:r>
              <a:rPr lang="en-US" sz="2400" dirty="0"/>
              <a:t>Inflation impact on purchasing power</a:t>
            </a:r>
          </a:p>
          <a:p>
            <a:pPr lvl="1"/>
            <a:r>
              <a:rPr lang="en-US" sz="2000" dirty="0"/>
              <a:t>Costs of oil, fuel, etc. up 25-50% over last year</a:t>
            </a:r>
          </a:p>
          <a:p>
            <a:r>
              <a:rPr lang="en-US" sz="2400" dirty="0"/>
              <a:t>Fuel efficiency affects primary transportation revenues</a:t>
            </a:r>
          </a:p>
          <a:p>
            <a:pPr lvl="1"/>
            <a:r>
              <a:rPr lang="en-US" sz="2000" dirty="0"/>
              <a:t>Greater period between fuel ups = fewer tax revenues generated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4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216E-529E-037A-8A79-541E3B7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collections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06A129-4A19-472B-8D0A-C51EF7F89D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728828"/>
              </p:ext>
            </p:extLst>
          </p:nvPr>
        </p:nvGraphicFramePr>
        <p:xfrm>
          <a:off x="0" y="1878497"/>
          <a:ext cx="12120663" cy="460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817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216E-529E-037A-8A79-541E3B7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transportation needs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03C187-2E9E-21B3-70A5-249101DBB3F8}"/>
              </a:ext>
            </a:extLst>
          </p:cNvPr>
          <p:cNvSpPr txBox="1"/>
          <p:nvPr/>
        </p:nvSpPr>
        <p:spPr>
          <a:xfrm>
            <a:off x="1365743" y="5648226"/>
            <a:ext cx="6952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Tennessee Advisory Commission on Intergovernmental Relations, 2022-2023</a:t>
            </a:r>
          </a:p>
          <a:p>
            <a:r>
              <a:rPr lang="en-US" sz="1400" dirty="0"/>
              <a:t>	Projects reported between 2017-Present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2C10C1-EEDB-3ABA-6A75-78778BE84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07413"/>
              </p:ext>
            </p:extLst>
          </p:nvPr>
        </p:nvGraphicFramePr>
        <p:xfrm>
          <a:off x="2380241" y="1956408"/>
          <a:ext cx="5652806" cy="3358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829">
                  <a:extLst>
                    <a:ext uri="{9D8B030D-6E8A-4147-A177-3AD203B41FA5}">
                      <a16:colId xmlns:a16="http://schemas.microsoft.com/office/drawing/2014/main" val="35378507"/>
                    </a:ext>
                  </a:extLst>
                </a:gridCol>
                <a:gridCol w="2304978">
                  <a:extLst>
                    <a:ext uri="{9D8B030D-6E8A-4147-A177-3AD203B41FA5}">
                      <a16:colId xmlns:a16="http://schemas.microsoft.com/office/drawing/2014/main" val="3533405405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870929575"/>
                    </a:ext>
                  </a:extLst>
                </a:gridCol>
              </a:tblGrid>
              <a:tr h="81097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County Transportation Needs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State Aid Road Allocation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771314760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Region 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$ 598,688,660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$ 79,583,271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2908019317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Region 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$ 208,303,872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$ 70,890,013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1344361258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Region 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$ 3,077,627,364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$ 93,677,334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3618784864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Region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$ 477,375,517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$ 76,931,382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4226583037"/>
                  </a:ext>
                </a:extLst>
              </a:tr>
              <a:tr h="2772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3014999814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</a:rPr>
                        <a:t>Statewide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 $ 4,361,995,413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 $ 321,082,000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10079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55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216E-529E-037A-8A79-541E3B7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transportation needs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03C187-2E9E-21B3-70A5-249101DBB3F8}"/>
              </a:ext>
            </a:extLst>
          </p:cNvPr>
          <p:cNvSpPr txBox="1"/>
          <p:nvPr/>
        </p:nvSpPr>
        <p:spPr>
          <a:xfrm>
            <a:off x="1402813" y="4968605"/>
            <a:ext cx="854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Tennessee Advisory Commission on Intergovernmental Relations, 2022-2023</a:t>
            </a:r>
          </a:p>
          <a:p>
            <a:r>
              <a:rPr lang="en-US" sz="1400" dirty="0"/>
              <a:t>	Projects reported between 2017-Present</a:t>
            </a:r>
          </a:p>
          <a:p>
            <a:endParaRPr lang="en-US" sz="1400" dirty="0"/>
          </a:p>
          <a:p>
            <a:pPr algn="l"/>
            <a:r>
              <a:rPr lang="en-US" sz="1400" b="0" i="0" dirty="0">
                <a:effectLst/>
              </a:rPr>
              <a:t>Center Hill RPO = Cannon, Cumberland, DeKalb, Putnam, Van Buren, Warren and White counties</a:t>
            </a:r>
          </a:p>
          <a:p>
            <a:pPr algn="l"/>
            <a:r>
              <a:rPr lang="en-US" sz="1400" b="0" i="0" dirty="0">
                <a:effectLst/>
              </a:rPr>
              <a:t>Dale Hollow RPO = Clay, Fentress, Jackson, Macon, Overton, Pickett, Smith, and Trousdale counties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2C10C1-EEDB-3ABA-6A75-78778BE84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70098"/>
              </p:ext>
            </p:extLst>
          </p:nvPr>
        </p:nvGraphicFramePr>
        <p:xfrm>
          <a:off x="1556952" y="1981121"/>
          <a:ext cx="6351372" cy="2462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9467">
                  <a:extLst>
                    <a:ext uri="{9D8B030D-6E8A-4147-A177-3AD203B41FA5}">
                      <a16:colId xmlns:a16="http://schemas.microsoft.com/office/drawing/2014/main" val="35378507"/>
                    </a:ext>
                  </a:extLst>
                </a:gridCol>
                <a:gridCol w="2109408">
                  <a:extLst>
                    <a:ext uri="{9D8B030D-6E8A-4147-A177-3AD203B41FA5}">
                      <a16:colId xmlns:a16="http://schemas.microsoft.com/office/drawing/2014/main" val="3533405405"/>
                    </a:ext>
                  </a:extLst>
                </a:gridCol>
                <a:gridCol w="2372497">
                  <a:extLst>
                    <a:ext uri="{9D8B030D-6E8A-4147-A177-3AD203B41FA5}">
                      <a16:colId xmlns:a16="http://schemas.microsoft.com/office/drawing/2014/main" val="3870929575"/>
                    </a:ext>
                  </a:extLst>
                </a:gridCol>
              </a:tblGrid>
              <a:tr h="81097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County Transportation Needs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State Aid Road Allocation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771314760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Center Hill RPO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$ 80,120,497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$ 20,057,617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2908019317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Dale Hollow RPO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$ 59,895,549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$ 19,560,098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1344361258"/>
                  </a:ext>
                </a:extLst>
              </a:tr>
              <a:tr h="2772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3014999814"/>
                  </a:ext>
                </a:extLst>
              </a:tr>
              <a:tr h="4480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</a:rPr>
                        <a:t>Statewide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 $ 4,361,995,413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 $ 321,082,000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424" marR="10424" marT="10424" marB="0" anchor="b"/>
                </a:tc>
                <a:extLst>
                  <a:ext uri="{0D108BD9-81ED-4DB2-BD59-A6C34878D82A}">
                    <a16:rowId xmlns:a16="http://schemas.microsoft.com/office/drawing/2014/main" val="10079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27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HOA 2022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CC32AA0-0CE5-D544-A84A-6FFB08D752DA}" vid="{4F26A539-ABC8-E940-A0C0-F03E12BA62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{C6BA66F1-9B0E-414A-89DC-9262C2DD9001}tf10001120</Template>
  <TotalTime>1563</TotalTime>
  <Words>825</Words>
  <Application>Microsoft Macintosh PowerPoint</Application>
  <PresentationFormat>Widescreen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Rockwell</vt:lpstr>
      <vt:lpstr>Rockwell Condensed</vt:lpstr>
      <vt:lpstr>Wingdings</vt:lpstr>
      <vt:lpstr>TCHOA 2022</vt:lpstr>
      <vt:lpstr>County impact transportation modernization act of 2023</vt:lpstr>
      <vt:lpstr>SB273/HB321 by Sen massey, rep howell</vt:lpstr>
      <vt:lpstr>Short Term</vt:lpstr>
      <vt:lpstr>Creates a Data Trail</vt:lpstr>
      <vt:lpstr>Long Term</vt:lpstr>
      <vt:lpstr>Why it matters</vt:lpstr>
      <vt:lpstr>Historical collections</vt:lpstr>
      <vt:lpstr>county transportation needs</vt:lpstr>
      <vt:lpstr>county transportation needs</vt:lpstr>
      <vt:lpstr>county transportation needs</vt:lpstr>
      <vt:lpstr>Vehicle Registrations</vt:lpstr>
      <vt:lpstr>County impact Summary</vt:lpstr>
      <vt:lpstr>NON-Supplanting provision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Aid Road Funds</dc:title>
  <dc:creator>Howell, Brett</dc:creator>
  <cp:lastModifiedBy>Jason Howell</cp:lastModifiedBy>
  <cp:revision>59</cp:revision>
  <cp:lastPrinted>2023-05-11T12:28:50Z</cp:lastPrinted>
  <dcterms:created xsi:type="dcterms:W3CDTF">2023-05-03T17:25:40Z</dcterms:created>
  <dcterms:modified xsi:type="dcterms:W3CDTF">2023-05-12T16:03:07Z</dcterms:modified>
</cp:coreProperties>
</file>